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9144000" cy="5143500" type="screen16x9"/>
  <p:notesSz cx="6858000" cy="9144000"/>
  <p:embeddedFontLst>
    <p:embeddedFont>
      <p:font typeface="Calibri" panose="020F0502020204030204" pitchFamily="34" charset="0"/>
      <p:regular r:id="rId50"/>
      <p:bold r:id="rId51"/>
      <p:italic r:id="rId52"/>
      <p:boldItalic r:id="rId53"/>
    </p:embeddedFont>
    <p:embeddedFont>
      <p:font typeface="Lato" panose="020F0502020204030203" pitchFamily="34" charset="0"/>
      <p:regular r:id="rId54"/>
      <p:bold r:id="rId55"/>
      <p:italic r:id="rId56"/>
      <p:boldItalic r:id="rId57"/>
    </p:embeddedFont>
    <p:embeddedFont>
      <p:font typeface="Raleway" pitchFamily="2" charset="0"/>
      <p:regular r:id="rId58"/>
      <p:bold r:id="rId59"/>
      <p:italic r:id="rId60"/>
      <p:boldItalic r:id="rId61"/>
    </p:embeddedFont>
    <p:embeddedFont>
      <p:font typeface="Roboto" panose="02000000000000000000" pitchFamily="2"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A4426EB-674A-41BB-AFFA-B075A6D0166D}">
  <a:tblStyle styleId="{BA4426EB-674A-41BB-AFFA-B075A6D0166D}"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4.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1.fntdata"/><Relationship Id="rId55"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065a2004ba_0_3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065a2004ba_0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06a796c2ad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06a796c2a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06a796c2ad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06a796c2a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065a2004ba_0_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065a2004ba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065a2004ba_0_3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065a2004ba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065a2004ba_0_3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065a2004ba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0691e9c385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0691e9c385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065a2004ba_0_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2065a2004ba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065a2004ba_0_3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065a2004ba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065a2004ba_0_3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065a2004ba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65a2004ba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2065a2004ba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065a2004ba_0_4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065a2004ba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0691e9c385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0691e9c385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0691e9c385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0691e9c38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0691e9c385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0691e9c385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0691e9c385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20691e9c385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0691e9c385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0691e9c385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0691e9c385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0691e9c38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0691e9c385_1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20691e9c385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0691e9c385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0691e9c385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0691e9c385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0691e9c385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065a2004ba_0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065a2004ba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0691e9c385_1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0691e9c385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06a796c2ad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206a796c2ad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06a796c2ad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206a796c2a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06a796c2ad_1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06a796c2ad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06a796c2ad_1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06a796c2ad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06a796c2ad_1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206a796c2ad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06a796c2ad_1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06a796c2ad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06a796c2ad_1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206a796c2ad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206a796c2ad_1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206a796c2ad_1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06a796c2ad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206a796c2ad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0691e9c385_1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0691e9c385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06a796c2ad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206a796c2a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06a796c2ad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206a796c2a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206a796c2ad_1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206a796c2ad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06a796c2ad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206a796c2ad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20691e9c385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20691e9c38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0691e9c385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0691e9c385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2065a2004ba_0_4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2065a2004ba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065a2004ba_0_4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065a2004ba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065a2004ba_0_3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065a2004ba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065a2004ba_0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065a2004ba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0691e9c385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0691e9c385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0691e9c385_0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0691e9c385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0691e9c385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0691e9c385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658975" y="1941100"/>
            <a:ext cx="82596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Quality Monitoring of Mangoes</a:t>
            </a:r>
            <a:endParaRPr/>
          </a:p>
        </p:txBody>
      </p:sp>
      <p:sp>
        <p:nvSpPr>
          <p:cNvPr id="87" name="Google Shape;87;p13"/>
          <p:cNvSpPr txBox="1">
            <a:spLocks noGrp="1"/>
          </p:cNvSpPr>
          <p:nvPr>
            <p:ph type="subTitle" idx="1"/>
          </p:nvPr>
        </p:nvSpPr>
        <p:spPr>
          <a:xfrm>
            <a:off x="944727" y="2699950"/>
            <a:ext cx="7688100" cy="5412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r>
              <a:rPr lang="en-GB"/>
              <a:t>(Dark Patch Detection)</a:t>
            </a:r>
            <a:endParaRPr/>
          </a:p>
        </p:txBody>
      </p:sp>
      <p:sp>
        <p:nvSpPr>
          <p:cNvPr id="88" name="Google Shape;88;p13"/>
          <p:cNvSpPr txBox="1">
            <a:spLocks noGrp="1"/>
          </p:cNvSpPr>
          <p:nvPr>
            <p:ph type="subTitle" idx="1"/>
          </p:nvPr>
        </p:nvSpPr>
        <p:spPr>
          <a:xfrm>
            <a:off x="1118200" y="3241150"/>
            <a:ext cx="7688100" cy="1439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solidFill>
                  <a:srgbClr val="FF0000"/>
                </a:solidFill>
              </a:rPr>
              <a:t>Guided By: </a:t>
            </a:r>
            <a:r>
              <a:rPr lang="en-GB" dirty="0"/>
              <a:t>                                                         </a:t>
            </a:r>
            <a:r>
              <a:rPr lang="en-GB" dirty="0">
                <a:solidFill>
                  <a:srgbClr val="FF0000"/>
                </a:solidFill>
              </a:rPr>
              <a:t>Presentation by:</a:t>
            </a:r>
            <a:endParaRPr dirty="0">
              <a:solidFill>
                <a:srgbClr val="FF0000"/>
              </a:solidFill>
            </a:endParaRPr>
          </a:p>
          <a:p>
            <a:pPr marL="0" lvl="0" indent="0" algn="l" rtl="0">
              <a:spcBef>
                <a:spcPts val="0"/>
              </a:spcBef>
              <a:spcAft>
                <a:spcPts val="0"/>
              </a:spcAft>
              <a:buNone/>
            </a:pPr>
            <a:r>
              <a:rPr lang="en-GB" dirty="0"/>
              <a:t>Sourav </a:t>
            </a:r>
            <a:r>
              <a:rPr lang="en-GB" dirty="0" err="1"/>
              <a:t>Bagchi</a:t>
            </a:r>
            <a:r>
              <a:rPr lang="en-GB" dirty="0"/>
              <a:t>                                                    Janumpally Varun Aditya(20IM30007)   </a:t>
            </a:r>
            <a:endParaRPr dirty="0"/>
          </a:p>
          <a:p>
            <a:pPr marL="0" lvl="0" indent="0" algn="l" rtl="0">
              <a:spcBef>
                <a:spcPts val="0"/>
              </a:spcBef>
              <a:spcAft>
                <a:spcPts val="0"/>
              </a:spcAft>
              <a:buNone/>
            </a:pPr>
            <a:r>
              <a:rPr lang="en-GB" dirty="0"/>
              <a:t>                                                                             </a:t>
            </a:r>
            <a:r>
              <a:rPr lang="en-GB" dirty="0" err="1"/>
              <a:t>Malla</a:t>
            </a:r>
            <a:r>
              <a:rPr lang="en-GB" dirty="0"/>
              <a:t> Dhanraj(20IM30009)</a:t>
            </a:r>
            <a:endParaRPr dirty="0"/>
          </a:p>
          <a:p>
            <a:pPr marL="4572000" lvl="0" indent="0" algn="l"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640">
                <a:latin typeface="Arial"/>
                <a:ea typeface="Arial"/>
                <a:cs typeface="Arial"/>
                <a:sym typeface="Arial"/>
              </a:rPr>
              <a:t>Languages,Libraries</a:t>
            </a:r>
            <a:endParaRPr sz="2640">
              <a:latin typeface="Arial"/>
              <a:ea typeface="Arial"/>
              <a:cs typeface="Arial"/>
              <a:sym typeface="Arial"/>
            </a:endParaRPr>
          </a:p>
        </p:txBody>
      </p:sp>
      <p:sp>
        <p:nvSpPr>
          <p:cNvPr id="146" name="Google Shape;146;p22"/>
          <p:cNvSpPr txBox="1">
            <a:spLocks noGrp="1"/>
          </p:cNvSpPr>
          <p:nvPr>
            <p:ph type="body" idx="1"/>
          </p:nvPr>
        </p:nvSpPr>
        <p:spPr>
          <a:xfrm>
            <a:off x="729450" y="2078875"/>
            <a:ext cx="4330500" cy="22611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Clr>
                <a:schemeClr val="dk2"/>
              </a:buClr>
              <a:buSzPts val="2000"/>
              <a:buChar char="●"/>
            </a:pPr>
            <a:r>
              <a:rPr lang="en-GB" sz="2000" b="1">
                <a:solidFill>
                  <a:schemeClr val="dk2"/>
                </a:solidFill>
                <a:latin typeface="Arial"/>
                <a:ea typeface="Arial"/>
                <a:cs typeface="Arial"/>
                <a:sym typeface="Arial"/>
              </a:rPr>
              <a:t>Language </a:t>
            </a:r>
            <a:r>
              <a:rPr lang="en-GB" sz="2000">
                <a:solidFill>
                  <a:schemeClr val="dk2"/>
                </a:solidFill>
                <a:latin typeface="Arial"/>
                <a:ea typeface="Arial"/>
                <a:cs typeface="Arial"/>
                <a:sym typeface="Arial"/>
              </a:rPr>
              <a:t>: </a:t>
            </a:r>
            <a:r>
              <a:rPr lang="en-GB" sz="1800">
                <a:solidFill>
                  <a:schemeClr val="dk2"/>
                </a:solidFill>
                <a:latin typeface="Arial"/>
                <a:ea typeface="Arial"/>
                <a:cs typeface="Arial"/>
                <a:sym typeface="Arial"/>
              </a:rPr>
              <a:t>Python</a:t>
            </a:r>
            <a:endParaRPr sz="1800">
              <a:solidFill>
                <a:schemeClr val="dk2"/>
              </a:solidFill>
              <a:latin typeface="Arial"/>
              <a:ea typeface="Arial"/>
              <a:cs typeface="Arial"/>
              <a:sym typeface="Arial"/>
            </a:endParaRPr>
          </a:p>
          <a:p>
            <a:pPr marL="457200" lvl="0" indent="-355600" algn="l" rtl="0">
              <a:spcBef>
                <a:spcPts val="0"/>
              </a:spcBef>
              <a:spcAft>
                <a:spcPts val="0"/>
              </a:spcAft>
              <a:buClr>
                <a:schemeClr val="dk2"/>
              </a:buClr>
              <a:buSzPts val="2000"/>
              <a:buChar char="●"/>
            </a:pPr>
            <a:r>
              <a:rPr lang="en-GB" sz="2000" b="1">
                <a:solidFill>
                  <a:schemeClr val="dk2"/>
                </a:solidFill>
                <a:latin typeface="Arial"/>
                <a:ea typeface="Arial"/>
                <a:cs typeface="Arial"/>
                <a:sym typeface="Arial"/>
              </a:rPr>
              <a:t>Libraries : </a:t>
            </a:r>
            <a:r>
              <a:rPr lang="en-GB" sz="1800">
                <a:solidFill>
                  <a:schemeClr val="dk2"/>
                </a:solidFill>
                <a:latin typeface="Arial"/>
                <a:ea typeface="Arial"/>
                <a:cs typeface="Arial"/>
                <a:sym typeface="Arial"/>
              </a:rPr>
              <a:t>Opencv,scikit-image,numpy,pandas,matplotlib,sklearn,os,pathlib,keras, tensorflow.</a:t>
            </a:r>
            <a:endParaRPr sz="1800">
              <a:solidFill>
                <a:schemeClr val="dk2"/>
              </a:solidFill>
              <a:latin typeface="Arial"/>
              <a:ea typeface="Arial"/>
              <a:cs typeface="Arial"/>
              <a:sym typeface="Arial"/>
            </a:endParaRPr>
          </a:p>
        </p:txBody>
      </p:sp>
      <p:pic>
        <p:nvPicPr>
          <p:cNvPr id="147" name="Google Shape;147;p22"/>
          <p:cNvPicPr preferRelativeResize="0"/>
          <p:nvPr/>
        </p:nvPicPr>
        <p:blipFill>
          <a:blip r:embed="rId3">
            <a:alphaModFix/>
          </a:blip>
          <a:stretch>
            <a:fillRect/>
          </a:stretch>
        </p:blipFill>
        <p:spPr>
          <a:xfrm>
            <a:off x="4308300" y="1600850"/>
            <a:ext cx="2004925" cy="1122750"/>
          </a:xfrm>
          <a:prstGeom prst="rect">
            <a:avLst/>
          </a:prstGeom>
          <a:noFill/>
          <a:ln>
            <a:noFill/>
          </a:ln>
        </p:spPr>
      </p:pic>
      <p:pic>
        <p:nvPicPr>
          <p:cNvPr id="148" name="Google Shape;148;p22"/>
          <p:cNvPicPr preferRelativeResize="0"/>
          <p:nvPr/>
        </p:nvPicPr>
        <p:blipFill>
          <a:blip r:embed="rId4">
            <a:alphaModFix/>
          </a:blip>
          <a:stretch>
            <a:fillRect/>
          </a:stretch>
        </p:blipFill>
        <p:spPr>
          <a:xfrm>
            <a:off x="5593275" y="2673250"/>
            <a:ext cx="3120463" cy="2081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3"/>
          <p:cNvSpPr txBox="1">
            <a:spLocks noGrp="1"/>
          </p:cNvSpPr>
          <p:nvPr>
            <p:ph type="title"/>
          </p:nvPr>
        </p:nvSpPr>
        <p:spPr>
          <a:xfrm>
            <a:off x="727650" y="5669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Code walkthrough results</a:t>
            </a:r>
            <a:endParaRPr/>
          </a:p>
        </p:txBody>
      </p:sp>
      <p:sp>
        <p:nvSpPr>
          <p:cNvPr id="154" name="Google Shape;154;p23"/>
          <p:cNvSpPr txBox="1">
            <a:spLocks noGrp="1"/>
          </p:cNvSpPr>
          <p:nvPr>
            <p:ph type="body" idx="1"/>
          </p:nvPr>
        </p:nvSpPr>
        <p:spPr>
          <a:xfrm>
            <a:off x="670325" y="1284075"/>
            <a:ext cx="7688700" cy="2969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GB"/>
              <a:t>PCA : to support our extraction</a:t>
            </a:r>
            <a:endParaRPr/>
          </a:p>
          <a:p>
            <a:pPr marL="457200" lvl="0" indent="0" algn="l" rtl="0">
              <a:spcBef>
                <a:spcPts val="1200"/>
              </a:spcBef>
              <a:spcAft>
                <a:spcPts val="1200"/>
              </a:spcAft>
              <a:buNone/>
            </a:pPr>
            <a:endParaRPr/>
          </a:p>
        </p:txBody>
      </p:sp>
      <p:pic>
        <p:nvPicPr>
          <p:cNvPr id="155" name="Google Shape;155;p23"/>
          <p:cNvPicPr preferRelativeResize="0"/>
          <p:nvPr/>
        </p:nvPicPr>
        <p:blipFill>
          <a:blip r:embed="rId3">
            <a:alphaModFix/>
          </a:blip>
          <a:stretch>
            <a:fillRect/>
          </a:stretch>
        </p:blipFill>
        <p:spPr>
          <a:xfrm>
            <a:off x="1116275" y="1742650"/>
            <a:ext cx="3938500" cy="3400849"/>
          </a:xfrm>
          <a:prstGeom prst="rect">
            <a:avLst/>
          </a:prstGeom>
          <a:noFill/>
          <a:ln>
            <a:noFill/>
          </a:ln>
        </p:spPr>
      </p:pic>
      <p:pic>
        <p:nvPicPr>
          <p:cNvPr id="156" name="Google Shape;156;p23"/>
          <p:cNvPicPr preferRelativeResize="0"/>
          <p:nvPr/>
        </p:nvPicPr>
        <p:blipFill>
          <a:blip r:embed="rId4">
            <a:alphaModFix/>
          </a:blip>
          <a:stretch>
            <a:fillRect/>
          </a:stretch>
        </p:blipFill>
        <p:spPr>
          <a:xfrm>
            <a:off x="5170825" y="1742650"/>
            <a:ext cx="3650250" cy="34008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4"/>
          <p:cNvSpPr txBox="1">
            <a:spLocks noGrp="1"/>
          </p:cNvSpPr>
          <p:nvPr>
            <p:ph type="title"/>
          </p:nvPr>
        </p:nvSpPr>
        <p:spPr>
          <a:xfrm>
            <a:off x="727650" y="5669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Code walkthrough results</a:t>
            </a:r>
            <a:endParaRPr/>
          </a:p>
        </p:txBody>
      </p:sp>
      <p:sp>
        <p:nvSpPr>
          <p:cNvPr id="162" name="Google Shape;162;p24"/>
          <p:cNvSpPr txBox="1">
            <a:spLocks noGrp="1"/>
          </p:cNvSpPr>
          <p:nvPr>
            <p:ph type="body" idx="1"/>
          </p:nvPr>
        </p:nvSpPr>
        <p:spPr>
          <a:xfrm>
            <a:off x="729450" y="1371025"/>
            <a:ext cx="7688700" cy="2969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457200" lvl="0" indent="0" algn="l" rtl="0">
              <a:spcBef>
                <a:spcPts val="1200"/>
              </a:spcBef>
              <a:spcAft>
                <a:spcPts val="1200"/>
              </a:spcAft>
              <a:buNone/>
            </a:pPr>
            <a:endParaRPr/>
          </a:p>
        </p:txBody>
      </p:sp>
      <p:pic>
        <p:nvPicPr>
          <p:cNvPr id="163" name="Google Shape;163;p24"/>
          <p:cNvPicPr preferRelativeResize="0"/>
          <p:nvPr/>
        </p:nvPicPr>
        <p:blipFill>
          <a:blip r:embed="rId3">
            <a:alphaModFix/>
          </a:blip>
          <a:stretch>
            <a:fillRect/>
          </a:stretch>
        </p:blipFill>
        <p:spPr>
          <a:xfrm>
            <a:off x="5161800" y="1669713"/>
            <a:ext cx="3600450" cy="2371725"/>
          </a:xfrm>
          <a:prstGeom prst="rect">
            <a:avLst/>
          </a:prstGeom>
          <a:noFill/>
          <a:ln>
            <a:noFill/>
          </a:ln>
        </p:spPr>
      </p:pic>
      <p:pic>
        <p:nvPicPr>
          <p:cNvPr id="164" name="Google Shape;164;p24"/>
          <p:cNvPicPr preferRelativeResize="0"/>
          <p:nvPr/>
        </p:nvPicPr>
        <p:blipFill>
          <a:blip r:embed="rId4">
            <a:alphaModFix/>
          </a:blip>
          <a:stretch>
            <a:fillRect/>
          </a:stretch>
        </p:blipFill>
        <p:spPr>
          <a:xfrm>
            <a:off x="977650" y="1674463"/>
            <a:ext cx="3543300" cy="2362200"/>
          </a:xfrm>
          <a:prstGeom prst="rect">
            <a:avLst/>
          </a:prstGeom>
          <a:noFill/>
          <a:ln>
            <a:noFill/>
          </a:ln>
        </p:spPr>
      </p:pic>
      <p:sp>
        <p:nvSpPr>
          <p:cNvPr id="165" name="Google Shape;165;p24"/>
          <p:cNvSpPr txBox="1"/>
          <p:nvPr/>
        </p:nvSpPr>
        <p:spPr>
          <a:xfrm>
            <a:off x="1073550" y="4041300"/>
            <a:ext cx="76887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ato"/>
              <a:buAutoNum type="arabicParenR"/>
            </a:pPr>
            <a:r>
              <a:rPr lang="en-GB">
                <a:latin typeface="Lato"/>
                <a:ea typeface="Lato"/>
                <a:cs typeface="Lato"/>
                <a:sym typeface="Lato"/>
              </a:rPr>
              <a:t>Non treated images                                                                      2)         Plasma Treated images</a:t>
            </a:r>
            <a:endParaRPr>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5"/>
          <p:cNvSpPr txBox="1">
            <a:spLocks noGrp="1"/>
          </p:cNvSpPr>
          <p:nvPr>
            <p:ph type="title"/>
          </p:nvPr>
        </p:nvSpPr>
        <p:spPr>
          <a:xfrm>
            <a:off x="729450" y="6261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Code walkthrough results</a:t>
            </a:r>
            <a:endParaRPr/>
          </a:p>
        </p:txBody>
      </p:sp>
      <p:sp>
        <p:nvSpPr>
          <p:cNvPr id="171" name="Google Shape;171;p25"/>
          <p:cNvSpPr txBox="1">
            <a:spLocks noGrp="1"/>
          </p:cNvSpPr>
          <p:nvPr>
            <p:ph type="body" idx="1"/>
          </p:nvPr>
        </p:nvSpPr>
        <p:spPr>
          <a:xfrm>
            <a:off x="729450" y="1251675"/>
            <a:ext cx="7688700" cy="3744300"/>
          </a:xfrm>
          <a:prstGeom prst="rect">
            <a:avLst/>
          </a:prstGeom>
        </p:spPr>
        <p:txBody>
          <a:bodyPr spcFirstLastPara="1" wrap="square" lIns="91425" tIns="91425" rIns="91425" bIns="91425" anchor="t" anchorCtr="0">
            <a:normAutofit/>
          </a:bodyPr>
          <a:lstStyle/>
          <a:p>
            <a:pPr marL="457200" lvl="0" indent="-298450" algn="l" rtl="0">
              <a:spcBef>
                <a:spcPts val="0"/>
              </a:spcBef>
              <a:spcAft>
                <a:spcPts val="0"/>
              </a:spcAft>
              <a:buClr>
                <a:schemeClr val="dk2"/>
              </a:buClr>
              <a:buSzPts val="1100"/>
              <a:buFont typeface="Arial"/>
              <a:buChar char="●"/>
            </a:pPr>
            <a:r>
              <a:rPr lang="en-GB" sz="1100">
                <a:solidFill>
                  <a:schemeClr val="dk2"/>
                </a:solidFill>
                <a:latin typeface="Arial"/>
                <a:ea typeface="Arial"/>
                <a:cs typeface="Arial"/>
                <a:sym typeface="Arial"/>
              </a:rPr>
              <a:t>For HSV Foreground extraction:</a:t>
            </a:r>
            <a:endParaRPr sz="1100">
              <a:solidFill>
                <a:schemeClr val="dk2"/>
              </a:solidFill>
              <a:latin typeface="Arial"/>
              <a:ea typeface="Arial"/>
              <a:cs typeface="Arial"/>
              <a:sym typeface="Arial"/>
            </a:endParaRPr>
          </a:p>
          <a:p>
            <a:pPr marL="914400" lvl="1" indent="-298450" algn="l" rtl="0">
              <a:spcBef>
                <a:spcPts val="0"/>
              </a:spcBef>
              <a:spcAft>
                <a:spcPts val="0"/>
              </a:spcAft>
              <a:buClr>
                <a:schemeClr val="dk2"/>
              </a:buClr>
              <a:buSzPts val="1100"/>
              <a:buFont typeface="Arial"/>
              <a:buChar char="○"/>
            </a:pPr>
            <a:r>
              <a:rPr lang="en-GB">
                <a:solidFill>
                  <a:schemeClr val="dk2"/>
                </a:solidFill>
                <a:latin typeface="Arial"/>
                <a:ea typeface="Arial"/>
                <a:cs typeface="Arial"/>
                <a:sym typeface="Arial"/>
              </a:rPr>
              <a:t>For Non Treated image:</a:t>
            </a:r>
            <a:endParaRPr>
              <a:solidFill>
                <a:schemeClr val="dk2"/>
              </a:solidFill>
              <a:latin typeface="Arial"/>
              <a:ea typeface="Arial"/>
              <a:cs typeface="Arial"/>
              <a:sym typeface="Arial"/>
            </a:endParaRPr>
          </a:p>
          <a:p>
            <a:pPr marL="457200" lvl="0" indent="0" algn="l" rtl="0">
              <a:spcBef>
                <a:spcPts val="1200"/>
              </a:spcBef>
              <a:spcAft>
                <a:spcPts val="1200"/>
              </a:spcAft>
              <a:buNone/>
            </a:pPr>
            <a:endParaRPr>
              <a:solidFill>
                <a:schemeClr val="dk2"/>
              </a:solidFill>
            </a:endParaRPr>
          </a:p>
        </p:txBody>
      </p:sp>
      <p:pic>
        <p:nvPicPr>
          <p:cNvPr id="172" name="Google Shape;172;p25"/>
          <p:cNvPicPr preferRelativeResize="0"/>
          <p:nvPr/>
        </p:nvPicPr>
        <p:blipFill>
          <a:blip r:embed="rId3">
            <a:alphaModFix/>
          </a:blip>
          <a:stretch>
            <a:fillRect/>
          </a:stretch>
        </p:blipFill>
        <p:spPr>
          <a:xfrm>
            <a:off x="607125" y="1700425"/>
            <a:ext cx="7933350" cy="3443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6"/>
          <p:cNvSpPr txBox="1">
            <a:spLocks noGrp="1"/>
          </p:cNvSpPr>
          <p:nvPr>
            <p:ph type="title"/>
          </p:nvPr>
        </p:nvSpPr>
        <p:spPr>
          <a:xfrm>
            <a:off x="727650" y="6598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Code walkthrough results</a:t>
            </a:r>
            <a:endParaRPr/>
          </a:p>
        </p:txBody>
      </p:sp>
      <p:sp>
        <p:nvSpPr>
          <p:cNvPr id="178" name="Google Shape;178;p26"/>
          <p:cNvSpPr txBox="1">
            <a:spLocks noGrp="1"/>
          </p:cNvSpPr>
          <p:nvPr>
            <p:ph type="body" idx="1"/>
          </p:nvPr>
        </p:nvSpPr>
        <p:spPr>
          <a:xfrm>
            <a:off x="729450" y="1337250"/>
            <a:ext cx="7688700" cy="30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79" name="Google Shape;179;p26"/>
          <p:cNvPicPr preferRelativeResize="0"/>
          <p:nvPr/>
        </p:nvPicPr>
        <p:blipFill>
          <a:blip r:embed="rId3">
            <a:alphaModFix/>
          </a:blip>
          <a:stretch>
            <a:fillRect/>
          </a:stretch>
        </p:blipFill>
        <p:spPr>
          <a:xfrm>
            <a:off x="729450" y="1421725"/>
            <a:ext cx="2641375" cy="2373250"/>
          </a:xfrm>
          <a:prstGeom prst="rect">
            <a:avLst/>
          </a:prstGeom>
          <a:noFill/>
          <a:ln>
            <a:noFill/>
          </a:ln>
        </p:spPr>
      </p:pic>
      <p:pic>
        <p:nvPicPr>
          <p:cNvPr id="180" name="Google Shape;180;p26"/>
          <p:cNvPicPr preferRelativeResize="0"/>
          <p:nvPr/>
        </p:nvPicPr>
        <p:blipFill>
          <a:blip r:embed="rId4">
            <a:alphaModFix/>
          </a:blip>
          <a:stretch>
            <a:fillRect/>
          </a:stretch>
        </p:blipFill>
        <p:spPr>
          <a:xfrm>
            <a:off x="3472150" y="1421725"/>
            <a:ext cx="2846250" cy="2373250"/>
          </a:xfrm>
          <a:prstGeom prst="rect">
            <a:avLst/>
          </a:prstGeom>
          <a:noFill/>
          <a:ln>
            <a:noFill/>
          </a:ln>
        </p:spPr>
      </p:pic>
      <p:sp>
        <p:nvSpPr>
          <p:cNvPr id="181" name="Google Shape;181;p26"/>
          <p:cNvSpPr txBox="1"/>
          <p:nvPr/>
        </p:nvSpPr>
        <p:spPr>
          <a:xfrm>
            <a:off x="786400" y="3854100"/>
            <a:ext cx="758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pic>
        <p:nvPicPr>
          <p:cNvPr id="182" name="Google Shape;182;p26"/>
          <p:cNvPicPr preferRelativeResize="0"/>
          <p:nvPr/>
        </p:nvPicPr>
        <p:blipFill>
          <a:blip r:embed="rId5">
            <a:alphaModFix/>
          </a:blip>
          <a:stretch>
            <a:fillRect/>
          </a:stretch>
        </p:blipFill>
        <p:spPr>
          <a:xfrm>
            <a:off x="6419725" y="1471300"/>
            <a:ext cx="2641375" cy="2323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7"/>
          <p:cNvSpPr txBox="1">
            <a:spLocks noGrp="1"/>
          </p:cNvSpPr>
          <p:nvPr>
            <p:ph type="title"/>
          </p:nvPr>
        </p:nvSpPr>
        <p:spPr>
          <a:xfrm>
            <a:off x="727650" y="6345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Code walkthrough results</a:t>
            </a:r>
            <a:endParaRPr/>
          </a:p>
        </p:txBody>
      </p:sp>
      <p:pic>
        <p:nvPicPr>
          <p:cNvPr id="188" name="Google Shape;188;p27"/>
          <p:cNvPicPr preferRelativeResize="0"/>
          <p:nvPr/>
        </p:nvPicPr>
        <p:blipFill>
          <a:blip r:embed="rId3">
            <a:alphaModFix/>
          </a:blip>
          <a:stretch>
            <a:fillRect/>
          </a:stretch>
        </p:blipFill>
        <p:spPr>
          <a:xfrm>
            <a:off x="118675" y="1362600"/>
            <a:ext cx="3020549" cy="2536075"/>
          </a:xfrm>
          <a:prstGeom prst="rect">
            <a:avLst/>
          </a:prstGeom>
          <a:noFill/>
          <a:ln>
            <a:noFill/>
          </a:ln>
        </p:spPr>
      </p:pic>
      <p:pic>
        <p:nvPicPr>
          <p:cNvPr id="189" name="Google Shape;189;p27"/>
          <p:cNvPicPr preferRelativeResize="0"/>
          <p:nvPr/>
        </p:nvPicPr>
        <p:blipFill>
          <a:blip r:embed="rId4">
            <a:alphaModFix/>
          </a:blip>
          <a:stretch>
            <a:fillRect/>
          </a:stretch>
        </p:blipFill>
        <p:spPr>
          <a:xfrm>
            <a:off x="3341325" y="1362600"/>
            <a:ext cx="2791152" cy="2536075"/>
          </a:xfrm>
          <a:prstGeom prst="rect">
            <a:avLst/>
          </a:prstGeom>
          <a:noFill/>
          <a:ln>
            <a:noFill/>
          </a:ln>
        </p:spPr>
      </p:pic>
      <p:pic>
        <p:nvPicPr>
          <p:cNvPr id="190" name="Google Shape;190;p27"/>
          <p:cNvPicPr preferRelativeResize="0"/>
          <p:nvPr/>
        </p:nvPicPr>
        <p:blipFill>
          <a:blip r:embed="rId5">
            <a:alphaModFix/>
          </a:blip>
          <a:stretch>
            <a:fillRect/>
          </a:stretch>
        </p:blipFill>
        <p:spPr>
          <a:xfrm>
            <a:off x="6247875" y="1407975"/>
            <a:ext cx="2896125" cy="2327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8"/>
          <p:cNvSpPr txBox="1">
            <a:spLocks noGrp="1"/>
          </p:cNvSpPr>
          <p:nvPr>
            <p:ph type="title"/>
          </p:nvPr>
        </p:nvSpPr>
        <p:spPr>
          <a:xfrm>
            <a:off x="727650" y="6345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Code walkthrough results</a:t>
            </a:r>
            <a:endParaRPr/>
          </a:p>
        </p:txBody>
      </p:sp>
      <p:sp>
        <p:nvSpPr>
          <p:cNvPr id="196" name="Google Shape;196;p28"/>
          <p:cNvSpPr txBox="1">
            <a:spLocks noGrp="1"/>
          </p:cNvSpPr>
          <p:nvPr>
            <p:ph type="body" idx="1"/>
          </p:nvPr>
        </p:nvSpPr>
        <p:spPr>
          <a:xfrm>
            <a:off x="336950" y="1362600"/>
            <a:ext cx="7688700" cy="29775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GB"/>
              <a:t>Best Background Extraction</a:t>
            </a:r>
            <a:endParaRPr/>
          </a:p>
        </p:txBody>
      </p:sp>
      <p:pic>
        <p:nvPicPr>
          <p:cNvPr id="197" name="Google Shape;197;p28"/>
          <p:cNvPicPr preferRelativeResize="0"/>
          <p:nvPr/>
        </p:nvPicPr>
        <p:blipFill>
          <a:blip r:embed="rId3">
            <a:alphaModFix/>
          </a:blip>
          <a:stretch>
            <a:fillRect/>
          </a:stretch>
        </p:blipFill>
        <p:spPr>
          <a:xfrm>
            <a:off x="336950" y="1764325"/>
            <a:ext cx="8361350" cy="3310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9"/>
          <p:cNvSpPr txBox="1">
            <a:spLocks noGrp="1"/>
          </p:cNvSpPr>
          <p:nvPr>
            <p:ph type="title"/>
          </p:nvPr>
        </p:nvSpPr>
        <p:spPr>
          <a:xfrm>
            <a:off x="727650" y="617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Code walkthrough results</a:t>
            </a:r>
            <a:endParaRPr/>
          </a:p>
        </p:txBody>
      </p:sp>
      <p:sp>
        <p:nvSpPr>
          <p:cNvPr id="203" name="Google Shape;203;p29"/>
          <p:cNvSpPr txBox="1">
            <a:spLocks noGrp="1"/>
          </p:cNvSpPr>
          <p:nvPr>
            <p:ph type="body" idx="1"/>
          </p:nvPr>
        </p:nvSpPr>
        <p:spPr>
          <a:xfrm>
            <a:off x="729450" y="1387925"/>
            <a:ext cx="7688700" cy="2952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04" name="Google Shape;204;p29"/>
          <p:cNvPicPr preferRelativeResize="0"/>
          <p:nvPr/>
        </p:nvPicPr>
        <p:blipFill>
          <a:blip r:embed="rId3">
            <a:alphaModFix/>
          </a:blip>
          <a:stretch>
            <a:fillRect/>
          </a:stretch>
        </p:blipFill>
        <p:spPr>
          <a:xfrm>
            <a:off x="3286700" y="1385125"/>
            <a:ext cx="2846250" cy="2373250"/>
          </a:xfrm>
          <a:prstGeom prst="rect">
            <a:avLst/>
          </a:prstGeom>
          <a:noFill/>
          <a:ln>
            <a:noFill/>
          </a:ln>
        </p:spPr>
      </p:pic>
      <p:pic>
        <p:nvPicPr>
          <p:cNvPr id="205" name="Google Shape;205;p29"/>
          <p:cNvPicPr preferRelativeResize="0"/>
          <p:nvPr/>
        </p:nvPicPr>
        <p:blipFill>
          <a:blip r:embed="rId4">
            <a:alphaModFix/>
          </a:blip>
          <a:stretch>
            <a:fillRect/>
          </a:stretch>
        </p:blipFill>
        <p:spPr>
          <a:xfrm>
            <a:off x="727650" y="1385888"/>
            <a:ext cx="2638426" cy="2371725"/>
          </a:xfrm>
          <a:prstGeom prst="rect">
            <a:avLst/>
          </a:prstGeom>
          <a:noFill/>
          <a:ln>
            <a:noFill/>
          </a:ln>
        </p:spPr>
      </p:pic>
      <p:sp>
        <p:nvSpPr>
          <p:cNvPr id="206" name="Google Shape;206;p29"/>
          <p:cNvSpPr txBox="1"/>
          <p:nvPr/>
        </p:nvSpPr>
        <p:spPr>
          <a:xfrm>
            <a:off x="729450" y="3758375"/>
            <a:ext cx="8029800" cy="4002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SzPts val="1400"/>
              <a:buFont typeface="Lato"/>
              <a:buAutoNum type="arabicParenR"/>
            </a:pPr>
            <a:r>
              <a:rPr lang="en-GB">
                <a:latin typeface="Lato"/>
                <a:ea typeface="Lato"/>
                <a:cs typeface="Lato"/>
                <a:sym typeface="Lato"/>
              </a:rPr>
              <a:t>Original image                                    2)      Mask of best image                     3)   Best  Background     </a:t>
            </a:r>
            <a:endParaRPr>
              <a:latin typeface="Lato"/>
              <a:ea typeface="Lato"/>
              <a:cs typeface="Lato"/>
              <a:sym typeface="Lato"/>
            </a:endParaRPr>
          </a:p>
        </p:txBody>
      </p:sp>
      <p:pic>
        <p:nvPicPr>
          <p:cNvPr id="207" name="Google Shape;207;p29"/>
          <p:cNvPicPr preferRelativeResize="0"/>
          <p:nvPr/>
        </p:nvPicPr>
        <p:blipFill>
          <a:blip r:embed="rId5">
            <a:alphaModFix/>
          </a:blip>
          <a:stretch>
            <a:fillRect/>
          </a:stretch>
        </p:blipFill>
        <p:spPr>
          <a:xfrm>
            <a:off x="6238850" y="1387925"/>
            <a:ext cx="2905150" cy="2240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0"/>
          <p:cNvSpPr txBox="1">
            <a:spLocks noGrp="1"/>
          </p:cNvSpPr>
          <p:nvPr>
            <p:ph type="title"/>
          </p:nvPr>
        </p:nvSpPr>
        <p:spPr>
          <a:xfrm>
            <a:off x="729450" y="6007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Code walkthrough results</a:t>
            </a:r>
            <a:endParaRPr/>
          </a:p>
        </p:txBody>
      </p:sp>
      <p:sp>
        <p:nvSpPr>
          <p:cNvPr id="213" name="Google Shape;213;p30"/>
          <p:cNvSpPr txBox="1">
            <a:spLocks noGrp="1"/>
          </p:cNvSpPr>
          <p:nvPr>
            <p:ph type="body" idx="1"/>
          </p:nvPr>
        </p:nvSpPr>
        <p:spPr>
          <a:xfrm>
            <a:off x="729450" y="1362600"/>
            <a:ext cx="7688700" cy="29775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GB"/>
              <a:t>Removing background with help of best background</a:t>
            </a:r>
            <a:endParaRPr/>
          </a:p>
        </p:txBody>
      </p:sp>
      <p:pic>
        <p:nvPicPr>
          <p:cNvPr id="214" name="Google Shape;214;p30"/>
          <p:cNvPicPr preferRelativeResize="0"/>
          <p:nvPr/>
        </p:nvPicPr>
        <p:blipFill>
          <a:blip r:embed="rId3">
            <a:alphaModFix/>
          </a:blip>
          <a:stretch>
            <a:fillRect/>
          </a:stretch>
        </p:blipFill>
        <p:spPr>
          <a:xfrm>
            <a:off x="729450" y="1654550"/>
            <a:ext cx="7422151" cy="34889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1"/>
          <p:cNvSpPr txBox="1">
            <a:spLocks noGrp="1"/>
          </p:cNvSpPr>
          <p:nvPr>
            <p:ph type="title"/>
          </p:nvPr>
        </p:nvSpPr>
        <p:spPr>
          <a:xfrm>
            <a:off x="727650" y="5838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Code walkthrough results</a:t>
            </a:r>
            <a:endParaRPr/>
          </a:p>
        </p:txBody>
      </p:sp>
      <p:sp>
        <p:nvSpPr>
          <p:cNvPr id="220" name="Google Shape;220;p31"/>
          <p:cNvSpPr txBox="1">
            <a:spLocks noGrp="1"/>
          </p:cNvSpPr>
          <p:nvPr>
            <p:ph type="body" idx="1"/>
          </p:nvPr>
        </p:nvSpPr>
        <p:spPr>
          <a:xfrm>
            <a:off x="729450" y="1387925"/>
            <a:ext cx="7688700" cy="2952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21" name="Google Shape;221;p31"/>
          <p:cNvPicPr preferRelativeResize="0"/>
          <p:nvPr/>
        </p:nvPicPr>
        <p:blipFill>
          <a:blip r:embed="rId3">
            <a:alphaModFix/>
          </a:blip>
          <a:stretch>
            <a:fillRect/>
          </a:stretch>
        </p:blipFill>
        <p:spPr>
          <a:xfrm>
            <a:off x="727650" y="1362600"/>
            <a:ext cx="3403675" cy="2857750"/>
          </a:xfrm>
          <a:prstGeom prst="rect">
            <a:avLst/>
          </a:prstGeom>
          <a:noFill/>
          <a:ln>
            <a:noFill/>
          </a:ln>
        </p:spPr>
      </p:pic>
      <p:pic>
        <p:nvPicPr>
          <p:cNvPr id="222" name="Google Shape;222;p31"/>
          <p:cNvPicPr preferRelativeResize="0"/>
          <p:nvPr/>
        </p:nvPicPr>
        <p:blipFill>
          <a:blip r:embed="rId4">
            <a:alphaModFix/>
          </a:blip>
          <a:stretch>
            <a:fillRect/>
          </a:stretch>
        </p:blipFill>
        <p:spPr>
          <a:xfrm>
            <a:off x="4451875" y="1387925"/>
            <a:ext cx="3749000" cy="2832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Project Overview</a:t>
            </a:r>
            <a:endParaRPr/>
          </a:p>
        </p:txBody>
      </p:sp>
      <p:sp>
        <p:nvSpPr>
          <p:cNvPr id="94" name="Google Shape;94;p14"/>
          <p:cNvSpPr txBox="1">
            <a:spLocks noGrp="1"/>
          </p:cNvSpPr>
          <p:nvPr>
            <p:ph type="body" idx="1"/>
          </p:nvPr>
        </p:nvSpPr>
        <p:spPr>
          <a:xfrm>
            <a:off x="729450" y="1931075"/>
            <a:ext cx="8011800" cy="25458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GB" b="1"/>
              <a:t>Problem : </a:t>
            </a:r>
            <a:endParaRPr b="1"/>
          </a:p>
          <a:p>
            <a:pPr marL="457200" lvl="0" indent="-311150" algn="l" rtl="0">
              <a:spcBef>
                <a:spcPts val="1200"/>
              </a:spcBef>
              <a:spcAft>
                <a:spcPts val="0"/>
              </a:spcAft>
              <a:buClr>
                <a:schemeClr val="dk2"/>
              </a:buClr>
              <a:buSzPts val="1300"/>
              <a:buChar char="●"/>
            </a:pPr>
            <a:r>
              <a:rPr lang="en-GB" sz="1200">
                <a:solidFill>
                  <a:schemeClr val="dk2"/>
                </a:solidFill>
                <a:latin typeface="Roboto"/>
                <a:ea typeface="Roboto"/>
                <a:cs typeface="Roboto"/>
                <a:sym typeface="Roboto"/>
              </a:rPr>
              <a:t>The quality control of mangoes in the food industry is critical to ensure that only the best quality fruit is sold to consumers. </a:t>
            </a:r>
            <a:endParaRPr sz="1200">
              <a:solidFill>
                <a:schemeClr val="dk2"/>
              </a:solidFill>
              <a:latin typeface="Roboto"/>
              <a:ea typeface="Roboto"/>
              <a:cs typeface="Roboto"/>
              <a:sym typeface="Roboto"/>
            </a:endParaRPr>
          </a:p>
          <a:p>
            <a:pPr marL="457200" lvl="0" indent="-311150" algn="l" rtl="0">
              <a:spcBef>
                <a:spcPts val="0"/>
              </a:spcBef>
              <a:spcAft>
                <a:spcPts val="0"/>
              </a:spcAft>
              <a:buClr>
                <a:schemeClr val="dk2"/>
              </a:buClr>
              <a:buSzPts val="1300"/>
              <a:buChar char="●"/>
            </a:pPr>
            <a:r>
              <a:rPr lang="en-GB" sz="1200">
                <a:solidFill>
                  <a:schemeClr val="dk2"/>
                </a:solidFill>
                <a:latin typeface="Roboto"/>
                <a:ea typeface="Roboto"/>
                <a:cs typeface="Roboto"/>
                <a:sym typeface="Roboto"/>
              </a:rPr>
              <a:t>One common issue with mangoes is the presence of dark patches, which can be indicative of disease or rot and negatively impact the appearance and quality of the fruit. </a:t>
            </a:r>
            <a:endParaRPr sz="1200">
              <a:solidFill>
                <a:schemeClr val="dk2"/>
              </a:solidFill>
              <a:latin typeface="Roboto"/>
              <a:ea typeface="Roboto"/>
              <a:cs typeface="Roboto"/>
              <a:sym typeface="Roboto"/>
            </a:endParaRPr>
          </a:p>
          <a:p>
            <a:pPr marL="457200" lvl="0" indent="-311150" algn="l" rtl="0">
              <a:spcBef>
                <a:spcPts val="0"/>
              </a:spcBef>
              <a:spcAft>
                <a:spcPts val="0"/>
              </a:spcAft>
              <a:buClr>
                <a:schemeClr val="dk2"/>
              </a:buClr>
              <a:buSzPts val="1300"/>
              <a:buChar char="●"/>
            </a:pPr>
            <a:r>
              <a:rPr lang="en-GB" sz="1200">
                <a:solidFill>
                  <a:schemeClr val="dk2"/>
                </a:solidFill>
                <a:latin typeface="Roboto"/>
                <a:ea typeface="Roboto"/>
                <a:cs typeface="Roboto"/>
                <a:sym typeface="Roboto"/>
              </a:rPr>
              <a:t>Currently, the process of detecting dark patches in mangoes is manual, time-consuming, and subject to human error. </a:t>
            </a:r>
            <a:endParaRPr sz="1200">
              <a:solidFill>
                <a:schemeClr val="dk2"/>
              </a:solidFill>
              <a:latin typeface="Roboto"/>
              <a:ea typeface="Roboto"/>
              <a:cs typeface="Roboto"/>
              <a:sym typeface="Roboto"/>
            </a:endParaRPr>
          </a:p>
          <a:p>
            <a:pPr marL="0" lvl="0" indent="0" algn="l" rtl="0">
              <a:spcBef>
                <a:spcPts val="1200"/>
              </a:spcBef>
              <a:spcAft>
                <a:spcPts val="0"/>
              </a:spcAft>
              <a:buNone/>
            </a:pPr>
            <a:r>
              <a:rPr lang="en-GB" sz="1200" b="1">
                <a:latin typeface="Roboto"/>
                <a:ea typeface="Roboto"/>
                <a:cs typeface="Roboto"/>
                <a:sym typeface="Roboto"/>
              </a:rPr>
              <a:t>Objective:</a:t>
            </a:r>
            <a:endParaRPr sz="1200" b="1">
              <a:latin typeface="Roboto"/>
              <a:ea typeface="Roboto"/>
              <a:cs typeface="Roboto"/>
              <a:sym typeface="Roboto"/>
            </a:endParaRPr>
          </a:p>
          <a:p>
            <a:pPr marL="457200" lvl="0" indent="-304800" algn="l" rtl="0">
              <a:spcBef>
                <a:spcPts val="1200"/>
              </a:spcBef>
              <a:spcAft>
                <a:spcPts val="0"/>
              </a:spcAft>
              <a:buClr>
                <a:schemeClr val="dk2"/>
              </a:buClr>
              <a:buSzPts val="1200"/>
              <a:buFont typeface="Roboto"/>
              <a:buChar char="●"/>
            </a:pPr>
            <a:r>
              <a:rPr lang="en-GB" sz="1200">
                <a:solidFill>
                  <a:schemeClr val="dk2"/>
                </a:solidFill>
                <a:latin typeface="Roboto"/>
                <a:ea typeface="Roboto"/>
                <a:cs typeface="Roboto"/>
                <a:sym typeface="Roboto"/>
              </a:rPr>
              <a:t>To automate the process of dark patch detection in mangoes by developing an efficient and accurate model that can detect and classify the presence and level of dark patches in images of mangoes. </a:t>
            </a:r>
            <a:endParaRPr sz="1200" b="1">
              <a:solidFill>
                <a:schemeClr val="dk2"/>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10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2"/>
          <p:cNvSpPr txBox="1">
            <a:spLocks noGrp="1"/>
          </p:cNvSpPr>
          <p:nvPr>
            <p:ph type="title"/>
          </p:nvPr>
        </p:nvSpPr>
        <p:spPr>
          <a:xfrm>
            <a:off x="729450" y="6092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Code walkthrough results</a:t>
            </a:r>
            <a:endParaRPr/>
          </a:p>
        </p:txBody>
      </p:sp>
      <p:sp>
        <p:nvSpPr>
          <p:cNvPr id="228" name="Google Shape;228;p32"/>
          <p:cNvSpPr txBox="1">
            <a:spLocks noGrp="1"/>
          </p:cNvSpPr>
          <p:nvPr>
            <p:ph type="body" idx="1"/>
          </p:nvPr>
        </p:nvSpPr>
        <p:spPr>
          <a:xfrm>
            <a:off x="729450" y="1337250"/>
            <a:ext cx="7688700" cy="30027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GB"/>
              <a:t>Similarly we have did for Plasma treated images </a:t>
            </a:r>
            <a:endParaRPr/>
          </a:p>
          <a:p>
            <a:pPr marL="0" lvl="0" indent="0" algn="l" rtl="0">
              <a:spcBef>
                <a:spcPts val="1200"/>
              </a:spcBef>
              <a:spcAft>
                <a:spcPts val="1200"/>
              </a:spcAft>
              <a:buNone/>
            </a:pPr>
            <a:endParaRPr/>
          </a:p>
        </p:txBody>
      </p:sp>
      <p:pic>
        <p:nvPicPr>
          <p:cNvPr id="229" name="Google Shape;229;p32"/>
          <p:cNvPicPr preferRelativeResize="0"/>
          <p:nvPr/>
        </p:nvPicPr>
        <p:blipFill>
          <a:blip r:embed="rId3">
            <a:alphaModFix/>
          </a:blip>
          <a:stretch>
            <a:fillRect/>
          </a:stretch>
        </p:blipFill>
        <p:spPr>
          <a:xfrm>
            <a:off x="649450" y="1708850"/>
            <a:ext cx="8437849" cy="33509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3"/>
          <p:cNvSpPr txBox="1">
            <a:spLocks noGrp="1"/>
          </p:cNvSpPr>
          <p:nvPr>
            <p:ph type="title"/>
          </p:nvPr>
        </p:nvSpPr>
        <p:spPr>
          <a:xfrm>
            <a:off x="729450" y="6430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Code walkthrough results</a:t>
            </a:r>
            <a:endParaRPr/>
          </a:p>
        </p:txBody>
      </p:sp>
      <p:sp>
        <p:nvSpPr>
          <p:cNvPr id="235" name="Google Shape;235;p33"/>
          <p:cNvSpPr txBox="1">
            <a:spLocks noGrp="1"/>
          </p:cNvSpPr>
          <p:nvPr>
            <p:ph type="body" idx="1"/>
          </p:nvPr>
        </p:nvSpPr>
        <p:spPr>
          <a:xfrm>
            <a:off x="729450" y="1362600"/>
            <a:ext cx="7688700" cy="29775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36" name="Google Shape;236;p33"/>
          <p:cNvPicPr preferRelativeResize="0"/>
          <p:nvPr/>
        </p:nvPicPr>
        <p:blipFill>
          <a:blip r:embed="rId3">
            <a:alphaModFix/>
          </a:blip>
          <a:stretch>
            <a:fillRect/>
          </a:stretch>
        </p:blipFill>
        <p:spPr>
          <a:xfrm>
            <a:off x="729450" y="1362600"/>
            <a:ext cx="2970750" cy="2668875"/>
          </a:xfrm>
          <a:prstGeom prst="rect">
            <a:avLst/>
          </a:prstGeom>
          <a:noFill/>
          <a:ln>
            <a:noFill/>
          </a:ln>
        </p:spPr>
      </p:pic>
      <p:pic>
        <p:nvPicPr>
          <p:cNvPr id="237" name="Google Shape;237;p33"/>
          <p:cNvPicPr preferRelativeResize="0"/>
          <p:nvPr/>
        </p:nvPicPr>
        <p:blipFill>
          <a:blip r:embed="rId4">
            <a:alphaModFix/>
          </a:blip>
          <a:stretch>
            <a:fillRect/>
          </a:stretch>
        </p:blipFill>
        <p:spPr>
          <a:xfrm>
            <a:off x="4325200" y="1362600"/>
            <a:ext cx="3070974" cy="2601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4"/>
          <p:cNvSpPr txBox="1">
            <a:spLocks noGrp="1"/>
          </p:cNvSpPr>
          <p:nvPr>
            <p:ph type="title"/>
          </p:nvPr>
        </p:nvSpPr>
        <p:spPr>
          <a:xfrm>
            <a:off x="727650" y="5669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Code walkthrough results</a:t>
            </a:r>
            <a:endParaRPr/>
          </a:p>
        </p:txBody>
      </p:sp>
      <p:sp>
        <p:nvSpPr>
          <p:cNvPr id="243" name="Google Shape;243;p34"/>
          <p:cNvSpPr txBox="1">
            <a:spLocks noGrp="1"/>
          </p:cNvSpPr>
          <p:nvPr>
            <p:ph type="body" idx="1"/>
          </p:nvPr>
        </p:nvSpPr>
        <p:spPr>
          <a:xfrm>
            <a:off x="729450" y="1371025"/>
            <a:ext cx="7688700" cy="2969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44" name="Google Shape;244;p34"/>
          <p:cNvPicPr preferRelativeResize="0"/>
          <p:nvPr/>
        </p:nvPicPr>
        <p:blipFill>
          <a:blip r:embed="rId3">
            <a:alphaModFix/>
          </a:blip>
          <a:stretch>
            <a:fillRect/>
          </a:stretch>
        </p:blipFill>
        <p:spPr>
          <a:xfrm>
            <a:off x="420975" y="1320013"/>
            <a:ext cx="8302051" cy="30711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5"/>
          <p:cNvSpPr txBox="1">
            <a:spLocks noGrp="1"/>
          </p:cNvSpPr>
          <p:nvPr>
            <p:ph type="title"/>
          </p:nvPr>
        </p:nvSpPr>
        <p:spPr>
          <a:xfrm>
            <a:off x="727650" y="5669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Code walkthrough results</a:t>
            </a:r>
            <a:endParaRPr/>
          </a:p>
        </p:txBody>
      </p:sp>
      <p:sp>
        <p:nvSpPr>
          <p:cNvPr id="250" name="Google Shape;250;p35"/>
          <p:cNvSpPr txBox="1">
            <a:spLocks noGrp="1"/>
          </p:cNvSpPr>
          <p:nvPr>
            <p:ph type="body" idx="1"/>
          </p:nvPr>
        </p:nvSpPr>
        <p:spPr>
          <a:xfrm>
            <a:off x="729450" y="1371025"/>
            <a:ext cx="7688700" cy="2969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51" name="Google Shape;251;p35"/>
          <p:cNvPicPr preferRelativeResize="0"/>
          <p:nvPr/>
        </p:nvPicPr>
        <p:blipFill>
          <a:blip r:embed="rId3">
            <a:alphaModFix/>
          </a:blip>
          <a:stretch>
            <a:fillRect/>
          </a:stretch>
        </p:blipFill>
        <p:spPr>
          <a:xfrm>
            <a:off x="727650" y="1371025"/>
            <a:ext cx="3437074" cy="3023625"/>
          </a:xfrm>
          <a:prstGeom prst="rect">
            <a:avLst/>
          </a:prstGeom>
          <a:noFill/>
          <a:ln>
            <a:noFill/>
          </a:ln>
        </p:spPr>
      </p:pic>
      <p:pic>
        <p:nvPicPr>
          <p:cNvPr id="252" name="Google Shape;252;p35"/>
          <p:cNvPicPr preferRelativeResize="0"/>
          <p:nvPr/>
        </p:nvPicPr>
        <p:blipFill>
          <a:blip r:embed="rId4">
            <a:alphaModFix/>
          </a:blip>
          <a:stretch>
            <a:fillRect/>
          </a:stretch>
        </p:blipFill>
        <p:spPr>
          <a:xfrm>
            <a:off x="4471425" y="1371025"/>
            <a:ext cx="4195656" cy="2969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6"/>
          <p:cNvSpPr txBox="1">
            <a:spLocks noGrp="1"/>
          </p:cNvSpPr>
          <p:nvPr>
            <p:ph type="title"/>
          </p:nvPr>
        </p:nvSpPr>
        <p:spPr>
          <a:xfrm>
            <a:off x="727650" y="5669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Code walkthrough results</a:t>
            </a:r>
            <a:endParaRPr/>
          </a:p>
        </p:txBody>
      </p:sp>
      <p:sp>
        <p:nvSpPr>
          <p:cNvPr id="258" name="Google Shape;258;p36"/>
          <p:cNvSpPr txBox="1">
            <a:spLocks noGrp="1"/>
          </p:cNvSpPr>
          <p:nvPr>
            <p:ph type="body" idx="1"/>
          </p:nvPr>
        </p:nvSpPr>
        <p:spPr>
          <a:xfrm>
            <a:off x="729450" y="1371025"/>
            <a:ext cx="7688700" cy="2969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59" name="Google Shape;259;p36"/>
          <p:cNvPicPr preferRelativeResize="0"/>
          <p:nvPr/>
        </p:nvPicPr>
        <p:blipFill>
          <a:blip r:embed="rId3">
            <a:alphaModFix/>
          </a:blip>
          <a:stretch>
            <a:fillRect/>
          </a:stretch>
        </p:blipFill>
        <p:spPr>
          <a:xfrm>
            <a:off x="727650" y="1371025"/>
            <a:ext cx="7499775" cy="36486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7"/>
          <p:cNvSpPr txBox="1">
            <a:spLocks noGrp="1"/>
          </p:cNvSpPr>
          <p:nvPr>
            <p:ph type="title"/>
          </p:nvPr>
        </p:nvSpPr>
        <p:spPr>
          <a:xfrm>
            <a:off x="727650" y="5669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Code walkthrough results</a:t>
            </a:r>
            <a:endParaRPr/>
          </a:p>
        </p:txBody>
      </p:sp>
      <p:sp>
        <p:nvSpPr>
          <p:cNvPr id="265" name="Google Shape;265;p37"/>
          <p:cNvSpPr txBox="1">
            <a:spLocks noGrp="1"/>
          </p:cNvSpPr>
          <p:nvPr>
            <p:ph type="body" idx="1"/>
          </p:nvPr>
        </p:nvSpPr>
        <p:spPr>
          <a:xfrm>
            <a:off x="729450" y="1371025"/>
            <a:ext cx="7688700" cy="2969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66" name="Google Shape;266;p37"/>
          <p:cNvPicPr preferRelativeResize="0"/>
          <p:nvPr/>
        </p:nvPicPr>
        <p:blipFill>
          <a:blip r:embed="rId3">
            <a:alphaModFix/>
          </a:blip>
          <a:stretch>
            <a:fillRect/>
          </a:stretch>
        </p:blipFill>
        <p:spPr>
          <a:xfrm>
            <a:off x="727650" y="1413250"/>
            <a:ext cx="3631325" cy="2926875"/>
          </a:xfrm>
          <a:prstGeom prst="rect">
            <a:avLst/>
          </a:prstGeom>
          <a:noFill/>
          <a:ln>
            <a:noFill/>
          </a:ln>
        </p:spPr>
      </p:pic>
      <p:pic>
        <p:nvPicPr>
          <p:cNvPr id="267" name="Google Shape;267;p37"/>
          <p:cNvPicPr preferRelativeResize="0"/>
          <p:nvPr/>
        </p:nvPicPr>
        <p:blipFill>
          <a:blip r:embed="rId4">
            <a:alphaModFix/>
          </a:blip>
          <a:stretch>
            <a:fillRect/>
          </a:stretch>
        </p:blipFill>
        <p:spPr>
          <a:xfrm>
            <a:off x="4838450" y="1371025"/>
            <a:ext cx="3579700" cy="272552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8"/>
          <p:cNvSpPr txBox="1">
            <a:spLocks noGrp="1"/>
          </p:cNvSpPr>
          <p:nvPr>
            <p:ph type="title"/>
          </p:nvPr>
        </p:nvSpPr>
        <p:spPr>
          <a:xfrm>
            <a:off x="727650" y="617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Code walkthrough results</a:t>
            </a:r>
            <a:endParaRPr/>
          </a:p>
        </p:txBody>
      </p:sp>
      <p:pic>
        <p:nvPicPr>
          <p:cNvPr id="273" name="Google Shape;273;p38"/>
          <p:cNvPicPr preferRelativeResize="0"/>
          <p:nvPr/>
        </p:nvPicPr>
        <p:blipFill>
          <a:blip r:embed="rId3">
            <a:alphaModFix/>
          </a:blip>
          <a:stretch>
            <a:fillRect/>
          </a:stretch>
        </p:blipFill>
        <p:spPr>
          <a:xfrm>
            <a:off x="152400" y="1305250"/>
            <a:ext cx="7228336" cy="3685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9"/>
          <p:cNvSpPr txBox="1">
            <a:spLocks noGrp="1"/>
          </p:cNvSpPr>
          <p:nvPr>
            <p:ph type="title"/>
          </p:nvPr>
        </p:nvSpPr>
        <p:spPr>
          <a:xfrm>
            <a:off x="727650" y="617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Code walkthrough results</a:t>
            </a:r>
            <a:endParaRPr/>
          </a:p>
        </p:txBody>
      </p:sp>
      <p:pic>
        <p:nvPicPr>
          <p:cNvPr id="279" name="Google Shape;279;p39"/>
          <p:cNvPicPr preferRelativeResize="0"/>
          <p:nvPr/>
        </p:nvPicPr>
        <p:blipFill>
          <a:blip r:embed="rId3">
            <a:alphaModFix/>
          </a:blip>
          <a:stretch>
            <a:fillRect/>
          </a:stretch>
        </p:blipFill>
        <p:spPr>
          <a:xfrm>
            <a:off x="3557777" y="1224625"/>
            <a:ext cx="2158100" cy="1618575"/>
          </a:xfrm>
          <a:prstGeom prst="rect">
            <a:avLst/>
          </a:prstGeom>
          <a:noFill/>
          <a:ln>
            <a:noFill/>
          </a:ln>
        </p:spPr>
      </p:pic>
      <p:pic>
        <p:nvPicPr>
          <p:cNvPr id="280" name="Google Shape;280;p39"/>
          <p:cNvPicPr preferRelativeResize="0"/>
          <p:nvPr/>
        </p:nvPicPr>
        <p:blipFill>
          <a:blip r:embed="rId4">
            <a:alphaModFix/>
          </a:blip>
          <a:stretch>
            <a:fillRect/>
          </a:stretch>
        </p:blipFill>
        <p:spPr>
          <a:xfrm>
            <a:off x="727650" y="1459350"/>
            <a:ext cx="1905000" cy="1428750"/>
          </a:xfrm>
          <a:prstGeom prst="rect">
            <a:avLst/>
          </a:prstGeom>
          <a:noFill/>
          <a:ln>
            <a:noFill/>
          </a:ln>
        </p:spPr>
      </p:pic>
      <p:pic>
        <p:nvPicPr>
          <p:cNvPr id="281" name="Google Shape;281;p39"/>
          <p:cNvPicPr preferRelativeResize="0"/>
          <p:nvPr/>
        </p:nvPicPr>
        <p:blipFill>
          <a:blip r:embed="rId5">
            <a:alphaModFix/>
          </a:blip>
          <a:stretch>
            <a:fillRect/>
          </a:stretch>
        </p:blipFill>
        <p:spPr>
          <a:xfrm>
            <a:off x="6387900" y="1459350"/>
            <a:ext cx="1905000" cy="1428750"/>
          </a:xfrm>
          <a:prstGeom prst="rect">
            <a:avLst/>
          </a:prstGeom>
          <a:noFill/>
          <a:ln>
            <a:noFill/>
          </a:ln>
        </p:spPr>
      </p:pic>
      <p:pic>
        <p:nvPicPr>
          <p:cNvPr id="282" name="Google Shape;282;p39"/>
          <p:cNvPicPr preferRelativeResize="0"/>
          <p:nvPr/>
        </p:nvPicPr>
        <p:blipFill>
          <a:blip r:embed="rId6">
            <a:alphaModFix/>
          </a:blip>
          <a:stretch>
            <a:fillRect/>
          </a:stretch>
        </p:blipFill>
        <p:spPr>
          <a:xfrm>
            <a:off x="1427725" y="2995600"/>
            <a:ext cx="2613155" cy="1995500"/>
          </a:xfrm>
          <a:prstGeom prst="rect">
            <a:avLst/>
          </a:prstGeom>
          <a:noFill/>
          <a:ln>
            <a:noFill/>
          </a:ln>
        </p:spPr>
      </p:pic>
      <p:pic>
        <p:nvPicPr>
          <p:cNvPr id="283" name="Google Shape;283;p39"/>
          <p:cNvPicPr preferRelativeResize="0"/>
          <p:nvPr/>
        </p:nvPicPr>
        <p:blipFill>
          <a:blip r:embed="rId7">
            <a:alphaModFix/>
          </a:blip>
          <a:stretch>
            <a:fillRect/>
          </a:stretch>
        </p:blipFill>
        <p:spPr>
          <a:xfrm>
            <a:off x="4193280" y="3040500"/>
            <a:ext cx="2554357" cy="1950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0"/>
          <p:cNvSpPr txBox="1">
            <a:spLocks noGrp="1"/>
          </p:cNvSpPr>
          <p:nvPr>
            <p:ph type="title"/>
          </p:nvPr>
        </p:nvSpPr>
        <p:spPr>
          <a:xfrm>
            <a:off x="727650" y="617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Code walkthrough results</a:t>
            </a:r>
            <a:endParaRPr/>
          </a:p>
        </p:txBody>
      </p:sp>
      <p:pic>
        <p:nvPicPr>
          <p:cNvPr id="289" name="Google Shape;289;p40"/>
          <p:cNvPicPr preferRelativeResize="0"/>
          <p:nvPr/>
        </p:nvPicPr>
        <p:blipFill>
          <a:blip r:embed="rId3">
            <a:alphaModFix/>
          </a:blip>
          <a:stretch>
            <a:fillRect/>
          </a:stretch>
        </p:blipFill>
        <p:spPr>
          <a:xfrm>
            <a:off x="3117625" y="1457650"/>
            <a:ext cx="5118105" cy="3685850"/>
          </a:xfrm>
          <a:prstGeom prst="rect">
            <a:avLst/>
          </a:prstGeom>
          <a:noFill/>
          <a:ln>
            <a:noFill/>
          </a:ln>
        </p:spPr>
      </p:pic>
      <p:sp>
        <p:nvSpPr>
          <p:cNvPr id="290" name="Google Shape;290;p40"/>
          <p:cNvSpPr txBox="1"/>
          <p:nvPr/>
        </p:nvSpPr>
        <p:spPr>
          <a:xfrm>
            <a:off x="727650" y="2371650"/>
            <a:ext cx="3244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Lato"/>
                <a:ea typeface="Lato"/>
                <a:cs typeface="Lato"/>
                <a:sym typeface="Lato"/>
              </a:rPr>
              <a:t>K-means Clustering:</a:t>
            </a:r>
            <a:endParaRPr>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1"/>
          <p:cNvSpPr txBox="1">
            <a:spLocks noGrp="1"/>
          </p:cNvSpPr>
          <p:nvPr>
            <p:ph type="title"/>
          </p:nvPr>
        </p:nvSpPr>
        <p:spPr>
          <a:xfrm>
            <a:off x="727650" y="617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Code walkthrough results  (for the best image)</a:t>
            </a:r>
            <a:endParaRPr/>
          </a:p>
        </p:txBody>
      </p:sp>
      <p:pic>
        <p:nvPicPr>
          <p:cNvPr id="296" name="Google Shape;296;p41"/>
          <p:cNvPicPr preferRelativeResize="0"/>
          <p:nvPr/>
        </p:nvPicPr>
        <p:blipFill rotWithShape="1">
          <a:blip r:embed="rId3">
            <a:alphaModFix/>
          </a:blip>
          <a:srcRect l="12253" t="3695" r="2298" b="9567"/>
          <a:stretch/>
        </p:blipFill>
        <p:spPr>
          <a:xfrm>
            <a:off x="614350" y="1305600"/>
            <a:ext cx="2313900" cy="1815523"/>
          </a:xfrm>
          <a:prstGeom prst="rect">
            <a:avLst/>
          </a:prstGeom>
          <a:noFill/>
          <a:ln>
            <a:noFill/>
          </a:ln>
        </p:spPr>
      </p:pic>
      <p:pic>
        <p:nvPicPr>
          <p:cNvPr id="297" name="Google Shape;297;p41"/>
          <p:cNvPicPr preferRelativeResize="0"/>
          <p:nvPr/>
        </p:nvPicPr>
        <p:blipFill rotWithShape="1">
          <a:blip r:embed="rId4">
            <a:alphaModFix/>
          </a:blip>
          <a:srcRect l="13169" t="4126" r="1977" b="9733"/>
          <a:stretch/>
        </p:blipFill>
        <p:spPr>
          <a:xfrm>
            <a:off x="3468975" y="1194025"/>
            <a:ext cx="2313900" cy="1815525"/>
          </a:xfrm>
          <a:prstGeom prst="rect">
            <a:avLst/>
          </a:prstGeom>
          <a:noFill/>
          <a:ln>
            <a:noFill/>
          </a:ln>
        </p:spPr>
      </p:pic>
      <p:pic>
        <p:nvPicPr>
          <p:cNvPr id="298" name="Google Shape;298;p41"/>
          <p:cNvPicPr preferRelativeResize="0"/>
          <p:nvPr/>
        </p:nvPicPr>
        <p:blipFill>
          <a:blip r:embed="rId5">
            <a:alphaModFix/>
          </a:blip>
          <a:stretch>
            <a:fillRect/>
          </a:stretch>
        </p:blipFill>
        <p:spPr>
          <a:xfrm>
            <a:off x="6103050" y="1001138"/>
            <a:ext cx="2847725" cy="2201300"/>
          </a:xfrm>
          <a:prstGeom prst="rect">
            <a:avLst/>
          </a:prstGeom>
          <a:noFill/>
          <a:ln>
            <a:noFill/>
          </a:ln>
        </p:spPr>
      </p:pic>
      <p:pic>
        <p:nvPicPr>
          <p:cNvPr id="299" name="Google Shape;299;p41"/>
          <p:cNvPicPr preferRelativeResize="0"/>
          <p:nvPr/>
        </p:nvPicPr>
        <p:blipFill>
          <a:blip r:embed="rId6">
            <a:alphaModFix/>
          </a:blip>
          <a:stretch>
            <a:fillRect/>
          </a:stretch>
        </p:blipFill>
        <p:spPr>
          <a:xfrm>
            <a:off x="1782162" y="3202450"/>
            <a:ext cx="2366281" cy="1829150"/>
          </a:xfrm>
          <a:prstGeom prst="rect">
            <a:avLst/>
          </a:prstGeom>
          <a:noFill/>
          <a:ln>
            <a:noFill/>
          </a:ln>
        </p:spPr>
      </p:pic>
      <p:pic>
        <p:nvPicPr>
          <p:cNvPr id="300" name="Google Shape;300;p41"/>
          <p:cNvPicPr preferRelativeResize="0"/>
          <p:nvPr/>
        </p:nvPicPr>
        <p:blipFill>
          <a:blip r:embed="rId7">
            <a:alphaModFix/>
          </a:blip>
          <a:stretch>
            <a:fillRect/>
          </a:stretch>
        </p:blipFill>
        <p:spPr>
          <a:xfrm>
            <a:off x="4698868" y="3290850"/>
            <a:ext cx="2251907" cy="174073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3040">
                <a:latin typeface="Arial"/>
                <a:ea typeface="Arial"/>
                <a:cs typeface="Arial"/>
                <a:sym typeface="Arial"/>
              </a:rPr>
              <a:t>Specific Requirement</a:t>
            </a:r>
            <a:endParaRPr sz="3040">
              <a:latin typeface="Arial"/>
              <a:ea typeface="Arial"/>
              <a:cs typeface="Arial"/>
              <a:sym typeface="Arial"/>
            </a:endParaRPr>
          </a:p>
        </p:txBody>
      </p:sp>
      <p:sp>
        <p:nvSpPr>
          <p:cNvPr id="100" name="Google Shape;100;p15"/>
          <p:cNvSpPr txBox="1">
            <a:spLocks noGrp="1"/>
          </p:cNvSpPr>
          <p:nvPr>
            <p:ph type="body" idx="1"/>
          </p:nvPr>
        </p:nvSpPr>
        <p:spPr>
          <a:xfrm>
            <a:off x="729450" y="2088725"/>
            <a:ext cx="7688700" cy="2261100"/>
          </a:xfrm>
          <a:prstGeom prst="rect">
            <a:avLst/>
          </a:prstGeom>
        </p:spPr>
        <p:txBody>
          <a:bodyPr spcFirstLastPara="1" wrap="square" lIns="91425" tIns="91425" rIns="91425" bIns="91425" anchor="t" anchorCtr="0">
            <a:normAutofit/>
          </a:bodyPr>
          <a:lstStyle/>
          <a:p>
            <a:pPr marL="457200" lvl="0" indent="-349250" algn="l" rtl="0">
              <a:spcBef>
                <a:spcPts val="0"/>
              </a:spcBef>
              <a:spcAft>
                <a:spcPts val="0"/>
              </a:spcAft>
              <a:buClr>
                <a:schemeClr val="dk2"/>
              </a:buClr>
              <a:buSzPts val="1900"/>
              <a:buFont typeface="Arial"/>
              <a:buChar char="●"/>
            </a:pPr>
            <a:r>
              <a:rPr lang="en-GB" sz="1900">
                <a:solidFill>
                  <a:schemeClr val="dk2"/>
                </a:solidFill>
                <a:latin typeface="Arial"/>
                <a:ea typeface="Arial"/>
                <a:cs typeface="Arial"/>
                <a:sym typeface="Arial"/>
              </a:rPr>
              <a:t>Foreground Extraction</a:t>
            </a:r>
            <a:endParaRPr sz="1900">
              <a:solidFill>
                <a:schemeClr val="dk2"/>
              </a:solidFill>
              <a:latin typeface="Arial"/>
              <a:ea typeface="Arial"/>
              <a:cs typeface="Arial"/>
              <a:sym typeface="Arial"/>
            </a:endParaRPr>
          </a:p>
          <a:p>
            <a:pPr marL="457200" lvl="0" indent="-349250" algn="l" rtl="0">
              <a:spcBef>
                <a:spcPts val="0"/>
              </a:spcBef>
              <a:spcAft>
                <a:spcPts val="0"/>
              </a:spcAft>
              <a:buClr>
                <a:schemeClr val="dk2"/>
              </a:buClr>
              <a:buSzPts val="1900"/>
              <a:buFont typeface="Arial"/>
              <a:buChar char="●"/>
            </a:pPr>
            <a:r>
              <a:rPr lang="en-GB" sz="1900">
                <a:solidFill>
                  <a:schemeClr val="dk2"/>
                </a:solidFill>
                <a:latin typeface="Arial"/>
                <a:ea typeface="Arial"/>
                <a:cs typeface="Arial"/>
                <a:sym typeface="Arial"/>
              </a:rPr>
              <a:t>Feature Extraction</a:t>
            </a:r>
            <a:endParaRPr sz="1900">
              <a:solidFill>
                <a:schemeClr val="dk2"/>
              </a:solidFill>
              <a:latin typeface="Arial"/>
              <a:ea typeface="Arial"/>
              <a:cs typeface="Arial"/>
              <a:sym typeface="Arial"/>
            </a:endParaRPr>
          </a:p>
          <a:p>
            <a:pPr marL="457200" lvl="0" indent="-349250" algn="l" rtl="0">
              <a:spcBef>
                <a:spcPts val="0"/>
              </a:spcBef>
              <a:spcAft>
                <a:spcPts val="0"/>
              </a:spcAft>
              <a:buClr>
                <a:schemeClr val="dk2"/>
              </a:buClr>
              <a:buSzPts val="1900"/>
              <a:buFont typeface="Arial"/>
              <a:buChar char="●"/>
            </a:pPr>
            <a:r>
              <a:rPr lang="en-GB" sz="1900">
                <a:solidFill>
                  <a:schemeClr val="dk2"/>
                </a:solidFill>
                <a:latin typeface="Arial"/>
                <a:ea typeface="Arial"/>
                <a:cs typeface="Arial"/>
                <a:sym typeface="Arial"/>
              </a:rPr>
              <a:t>Classification of images</a:t>
            </a:r>
            <a:endParaRPr sz="2000">
              <a:solidFill>
                <a:schemeClr val="dk2"/>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2"/>
          <p:cNvSpPr txBox="1">
            <a:spLocks noGrp="1"/>
          </p:cNvSpPr>
          <p:nvPr>
            <p:ph type="body" idx="1"/>
          </p:nvPr>
        </p:nvSpPr>
        <p:spPr>
          <a:xfrm>
            <a:off x="729450" y="2078875"/>
            <a:ext cx="8105100" cy="22611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b="1">
                <a:solidFill>
                  <a:schemeClr val="dk2"/>
                </a:solidFill>
                <a:latin typeface="Arial"/>
                <a:ea typeface="Arial"/>
                <a:cs typeface="Arial"/>
                <a:sym typeface="Arial"/>
              </a:rPr>
              <a:t>Features to train the model:</a:t>
            </a:r>
            <a:endParaRPr b="1">
              <a:solidFill>
                <a:schemeClr val="dk2"/>
              </a:solidFill>
              <a:latin typeface="Arial"/>
              <a:ea typeface="Arial"/>
              <a:cs typeface="Arial"/>
              <a:sym typeface="Arial"/>
            </a:endParaRPr>
          </a:p>
          <a:p>
            <a:pPr marL="457200" lvl="0" indent="-311150" algn="l" rtl="0">
              <a:spcBef>
                <a:spcPts val="1200"/>
              </a:spcBef>
              <a:spcAft>
                <a:spcPts val="0"/>
              </a:spcAft>
              <a:buClr>
                <a:schemeClr val="dk2"/>
              </a:buClr>
              <a:buSzPts val="1300"/>
              <a:buFont typeface="Arial"/>
              <a:buChar char="●"/>
            </a:pPr>
            <a:r>
              <a:rPr lang="en-GB">
                <a:solidFill>
                  <a:schemeClr val="dk2"/>
                </a:solidFill>
                <a:latin typeface="Arial"/>
                <a:ea typeface="Arial"/>
                <a:cs typeface="Arial"/>
                <a:sym typeface="Arial"/>
              </a:rPr>
              <a:t>We are using three set of features to train the model.</a:t>
            </a:r>
            <a:endParaRPr>
              <a:solidFill>
                <a:schemeClr val="dk2"/>
              </a:solidFill>
              <a:latin typeface="Arial"/>
              <a:ea typeface="Arial"/>
              <a:cs typeface="Arial"/>
              <a:sym typeface="Arial"/>
            </a:endParaRPr>
          </a:p>
          <a:p>
            <a:pPr marL="457200" lvl="0" indent="-311150" algn="l" rtl="0">
              <a:spcBef>
                <a:spcPts val="0"/>
              </a:spcBef>
              <a:spcAft>
                <a:spcPts val="0"/>
              </a:spcAft>
              <a:buClr>
                <a:schemeClr val="dk2"/>
              </a:buClr>
              <a:buSzPts val="1300"/>
              <a:buFont typeface="Arial"/>
              <a:buChar char="●"/>
            </a:pPr>
            <a:r>
              <a:rPr lang="en-GB">
                <a:solidFill>
                  <a:schemeClr val="dk2"/>
                </a:solidFill>
                <a:latin typeface="Arial"/>
                <a:ea typeface="Arial"/>
                <a:cs typeface="Arial"/>
                <a:sym typeface="Arial"/>
              </a:rPr>
              <a:t>To obtain the </a:t>
            </a:r>
            <a:r>
              <a:rPr lang="en-GB" b="1">
                <a:solidFill>
                  <a:schemeClr val="dk2"/>
                </a:solidFill>
                <a:latin typeface="Arial"/>
                <a:ea typeface="Arial"/>
                <a:cs typeface="Arial"/>
                <a:sym typeface="Arial"/>
              </a:rPr>
              <a:t>first of feature</a:t>
            </a:r>
            <a:r>
              <a:rPr lang="en-GB">
                <a:solidFill>
                  <a:schemeClr val="dk2"/>
                </a:solidFill>
                <a:latin typeface="Arial"/>
                <a:ea typeface="Arial"/>
                <a:cs typeface="Arial"/>
                <a:sym typeface="Arial"/>
              </a:rPr>
              <a:t>s, we converted the BGR format of the image to the device independent CIELAB format and obtained 12 set of features using means and standard deviations of the three channels in the new format (L*, a*, b*)</a:t>
            </a:r>
            <a:endParaRPr>
              <a:solidFill>
                <a:schemeClr val="dk2"/>
              </a:solidFill>
              <a:latin typeface="Arial"/>
              <a:ea typeface="Arial"/>
              <a:cs typeface="Arial"/>
              <a:sym typeface="Arial"/>
            </a:endParaRPr>
          </a:p>
          <a:p>
            <a:pPr marL="457200" lvl="0" indent="-311150" algn="l" rtl="0">
              <a:spcBef>
                <a:spcPts val="0"/>
              </a:spcBef>
              <a:spcAft>
                <a:spcPts val="0"/>
              </a:spcAft>
              <a:buClr>
                <a:schemeClr val="dk2"/>
              </a:buClr>
              <a:buSzPts val="1300"/>
              <a:buFont typeface="Arial"/>
              <a:buChar char="●"/>
            </a:pPr>
            <a:r>
              <a:rPr lang="en-GB">
                <a:solidFill>
                  <a:schemeClr val="dk2"/>
                </a:solidFill>
                <a:latin typeface="Arial"/>
                <a:ea typeface="Arial"/>
                <a:cs typeface="Arial"/>
                <a:sym typeface="Arial"/>
              </a:rPr>
              <a:t>The </a:t>
            </a:r>
            <a:r>
              <a:rPr lang="en-GB" b="1">
                <a:solidFill>
                  <a:schemeClr val="dk2"/>
                </a:solidFill>
                <a:latin typeface="Arial"/>
                <a:ea typeface="Arial"/>
                <a:cs typeface="Arial"/>
                <a:sym typeface="Arial"/>
              </a:rPr>
              <a:t>second set of feature</a:t>
            </a:r>
            <a:r>
              <a:rPr lang="en-GB">
                <a:solidFill>
                  <a:schemeClr val="dk2"/>
                </a:solidFill>
                <a:latin typeface="Arial"/>
                <a:ea typeface="Arial"/>
                <a:cs typeface="Arial"/>
                <a:sym typeface="Arial"/>
              </a:rPr>
              <a:t>s we obtained are the percentages p1 and p2 of two clusters in the image.</a:t>
            </a:r>
            <a:endParaRPr>
              <a:solidFill>
                <a:schemeClr val="dk2"/>
              </a:solidFill>
              <a:latin typeface="Arial"/>
              <a:ea typeface="Arial"/>
              <a:cs typeface="Arial"/>
              <a:sym typeface="Arial"/>
            </a:endParaRPr>
          </a:p>
          <a:p>
            <a:pPr marL="457200" lvl="0" indent="-311150" algn="l" rtl="0">
              <a:spcBef>
                <a:spcPts val="0"/>
              </a:spcBef>
              <a:spcAft>
                <a:spcPts val="0"/>
              </a:spcAft>
              <a:buClr>
                <a:schemeClr val="dk2"/>
              </a:buClr>
              <a:buSzPts val="1300"/>
              <a:buFont typeface="Arial"/>
              <a:buChar char="●"/>
            </a:pPr>
            <a:r>
              <a:rPr lang="en-GB">
                <a:solidFill>
                  <a:schemeClr val="dk2"/>
                </a:solidFill>
                <a:latin typeface="Arial"/>
                <a:ea typeface="Arial"/>
                <a:cs typeface="Arial"/>
                <a:sym typeface="Arial"/>
              </a:rPr>
              <a:t>The </a:t>
            </a:r>
            <a:r>
              <a:rPr lang="en-GB" b="1">
                <a:solidFill>
                  <a:schemeClr val="dk2"/>
                </a:solidFill>
                <a:latin typeface="Arial"/>
                <a:ea typeface="Arial"/>
                <a:cs typeface="Arial"/>
                <a:sym typeface="Arial"/>
              </a:rPr>
              <a:t>third set of featur</a:t>
            </a:r>
            <a:r>
              <a:rPr lang="en-GB">
                <a:solidFill>
                  <a:schemeClr val="dk2"/>
                </a:solidFill>
                <a:latin typeface="Arial"/>
                <a:ea typeface="Arial"/>
                <a:cs typeface="Arial"/>
                <a:sym typeface="Arial"/>
              </a:rPr>
              <a:t>e we are going to use are the operators obtained from the texture of the image.</a:t>
            </a:r>
            <a:endParaRPr>
              <a:solidFill>
                <a:schemeClr val="dk2"/>
              </a:solidFill>
              <a:latin typeface="Arial"/>
              <a:ea typeface="Arial"/>
              <a:cs typeface="Arial"/>
              <a:sym typeface="Arial"/>
            </a:endParaRPr>
          </a:p>
          <a:p>
            <a:pPr marL="0" lvl="0" indent="0" algn="l" rtl="0">
              <a:spcBef>
                <a:spcPts val="1200"/>
              </a:spcBef>
              <a:spcAft>
                <a:spcPts val="1200"/>
              </a:spcAft>
              <a:buNone/>
            </a:pPr>
            <a:r>
              <a:rPr lang="en-GB">
                <a:solidFill>
                  <a:schemeClr val="dk2"/>
                </a:solidFill>
                <a:latin typeface="Arial"/>
                <a:ea typeface="Arial"/>
                <a:cs typeface="Arial"/>
                <a:sym typeface="Arial"/>
              </a:rPr>
              <a:t>We are going to combine all the above features to train machine learning and deep learning models.</a:t>
            </a:r>
            <a:endParaRPr>
              <a:solidFill>
                <a:schemeClr val="dk2"/>
              </a:solidFill>
              <a:latin typeface="Arial"/>
              <a:ea typeface="Arial"/>
              <a:cs typeface="Arial"/>
              <a:sym typeface="Arial"/>
            </a:endParaRPr>
          </a:p>
        </p:txBody>
      </p:sp>
      <p:sp>
        <p:nvSpPr>
          <p:cNvPr id="306" name="Google Shape;306;p42"/>
          <p:cNvSpPr txBox="1">
            <a:spLocks noGrp="1"/>
          </p:cNvSpPr>
          <p:nvPr>
            <p:ph type="title"/>
          </p:nvPr>
        </p:nvSpPr>
        <p:spPr>
          <a:xfrm>
            <a:off x="729450" y="13116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Features</a:t>
            </a:r>
            <a:endParaRPr/>
          </a:p>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First Set of Features</a:t>
            </a:r>
            <a:endParaRPr/>
          </a:p>
        </p:txBody>
      </p:sp>
      <p:sp>
        <p:nvSpPr>
          <p:cNvPr id="312" name="Google Shape;312;p4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fontScale="62500" lnSpcReduction="20000"/>
          </a:bodyPr>
          <a:lstStyle/>
          <a:p>
            <a:pPr marL="457200" lvl="0" indent="-302455" algn="l" rtl="0">
              <a:spcBef>
                <a:spcPts val="0"/>
              </a:spcBef>
              <a:spcAft>
                <a:spcPts val="0"/>
              </a:spcAft>
              <a:buClr>
                <a:schemeClr val="dk2"/>
              </a:buClr>
              <a:buSzPct val="100000"/>
              <a:buFont typeface="Arial"/>
              <a:buChar char="●"/>
            </a:pPr>
            <a:r>
              <a:rPr lang="en-GB" sz="1860">
                <a:solidFill>
                  <a:schemeClr val="dk2"/>
                </a:solidFill>
                <a:latin typeface="Arial"/>
                <a:ea typeface="Arial"/>
                <a:cs typeface="Arial"/>
                <a:sym typeface="Arial"/>
              </a:rPr>
              <a:t>To obtain the </a:t>
            </a:r>
            <a:r>
              <a:rPr lang="en-GB" sz="1860" b="1">
                <a:solidFill>
                  <a:schemeClr val="dk2"/>
                </a:solidFill>
                <a:latin typeface="Arial"/>
                <a:ea typeface="Arial"/>
                <a:cs typeface="Arial"/>
                <a:sym typeface="Arial"/>
              </a:rPr>
              <a:t>first of feature</a:t>
            </a:r>
            <a:r>
              <a:rPr lang="en-GB" sz="1860">
                <a:solidFill>
                  <a:schemeClr val="dk2"/>
                </a:solidFill>
                <a:latin typeface="Arial"/>
                <a:ea typeface="Arial"/>
                <a:cs typeface="Arial"/>
                <a:sym typeface="Arial"/>
              </a:rPr>
              <a:t>s, we converted the BGR format of the image to the device independent CIELAB format and obtained 12 set of features using means and standard deviations of the three channels in the new format (L*, a*, b*)</a:t>
            </a:r>
            <a:endParaRPr sz="1860">
              <a:solidFill>
                <a:schemeClr val="dk2"/>
              </a:solidFill>
              <a:latin typeface="Arial"/>
              <a:ea typeface="Arial"/>
              <a:cs typeface="Arial"/>
              <a:sym typeface="Arial"/>
            </a:endParaRPr>
          </a:p>
          <a:p>
            <a:pPr marL="457200" lvl="0" indent="-302455" algn="l" rtl="0">
              <a:spcBef>
                <a:spcPts val="0"/>
              </a:spcBef>
              <a:spcAft>
                <a:spcPts val="0"/>
              </a:spcAft>
              <a:buClr>
                <a:schemeClr val="dk2"/>
              </a:buClr>
              <a:buSzPct val="100000"/>
              <a:buFont typeface="Arial"/>
              <a:buChar char="●"/>
            </a:pPr>
            <a:r>
              <a:rPr lang="en-GB" sz="1860">
                <a:solidFill>
                  <a:schemeClr val="dk2"/>
                </a:solidFill>
                <a:latin typeface="Arial"/>
                <a:ea typeface="Arial"/>
                <a:cs typeface="Arial"/>
                <a:sym typeface="Arial"/>
              </a:rPr>
              <a:t>The obtained or extracted features were the means and standard deviations of  three channels (L*, a*, b*) and combinations of these.</a:t>
            </a:r>
            <a:endParaRPr sz="1860">
              <a:solidFill>
                <a:schemeClr val="dk2"/>
              </a:solidFill>
              <a:latin typeface="Arial"/>
              <a:ea typeface="Arial"/>
              <a:cs typeface="Arial"/>
              <a:sym typeface="Arial"/>
            </a:endParaRPr>
          </a:p>
          <a:p>
            <a:pPr marL="457200" lvl="0" indent="-302455" algn="l" rtl="0">
              <a:spcBef>
                <a:spcPts val="0"/>
              </a:spcBef>
              <a:spcAft>
                <a:spcPts val="0"/>
              </a:spcAft>
              <a:buClr>
                <a:schemeClr val="dk2"/>
              </a:buClr>
              <a:buSzPct val="100000"/>
              <a:buFont typeface="Arial"/>
              <a:buChar char="●"/>
            </a:pPr>
            <a:r>
              <a:rPr lang="en-GB" sz="1860">
                <a:solidFill>
                  <a:schemeClr val="dk2"/>
                </a:solidFill>
                <a:latin typeface="Arial"/>
                <a:ea typeface="Arial"/>
                <a:cs typeface="Arial"/>
                <a:sym typeface="Arial"/>
              </a:rPr>
              <a:t>Features are:</a:t>
            </a:r>
            <a:endParaRPr sz="1860">
              <a:solidFill>
                <a:schemeClr val="dk2"/>
              </a:solidFill>
              <a:latin typeface="Arial"/>
              <a:ea typeface="Arial"/>
              <a:cs typeface="Arial"/>
              <a:sym typeface="Arial"/>
            </a:endParaRPr>
          </a:p>
          <a:p>
            <a:pPr marL="457200" lvl="0" indent="0" algn="l" rtl="0">
              <a:spcBef>
                <a:spcPts val="1200"/>
              </a:spcBef>
              <a:spcAft>
                <a:spcPts val="0"/>
              </a:spcAft>
              <a:buNone/>
            </a:pPr>
            <a:r>
              <a:rPr lang="en-GB" sz="1860" b="1">
                <a:solidFill>
                  <a:srgbClr val="0000FF"/>
                </a:solidFill>
                <a:latin typeface="Arial"/>
                <a:ea typeface="Arial"/>
                <a:cs typeface="Arial"/>
                <a:sym typeface="Arial"/>
              </a:rPr>
              <a:t>mean(L*), mean(a*), mean(b*), std(L*), std(a*), std(b*), mean(a*)*mean(b*), mean(L*)*mean(a*), mean(L*)*mean(b*), mean(a*)/mean(b*), mean(L*)/mean(a*), mean(L*)/mean(b*)</a:t>
            </a:r>
            <a:endParaRPr sz="1860" b="1">
              <a:solidFill>
                <a:srgbClr val="0000FF"/>
              </a:solidFill>
              <a:latin typeface="Arial"/>
              <a:ea typeface="Arial"/>
              <a:cs typeface="Arial"/>
              <a:sym typeface="Arial"/>
            </a:endParaRPr>
          </a:p>
          <a:p>
            <a:pPr marL="457200" lvl="0" indent="0" algn="l" rtl="0">
              <a:spcBef>
                <a:spcPts val="1200"/>
              </a:spcBef>
              <a:spcAft>
                <a:spcPts val="0"/>
              </a:spcAft>
              <a:buNone/>
            </a:pPr>
            <a:endParaRPr>
              <a:solidFill>
                <a:schemeClr val="dk2"/>
              </a:solidFill>
              <a:latin typeface="Arial"/>
              <a:ea typeface="Arial"/>
              <a:cs typeface="Arial"/>
              <a:sym typeface="Arial"/>
            </a:endParaRPr>
          </a:p>
          <a:p>
            <a:pPr marL="457200" lvl="0" indent="0" algn="l" rtl="0">
              <a:spcBef>
                <a:spcPts val="1200"/>
              </a:spcBef>
              <a:spcAft>
                <a:spcPts val="1200"/>
              </a:spcAft>
              <a:buNone/>
            </a:pPr>
            <a:endParaRPr>
              <a:solidFill>
                <a:schemeClr val="dk2"/>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4"/>
          <p:cNvSpPr txBox="1">
            <a:spLocks noGrp="1"/>
          </p:cNvSpPr>
          <p:nvPr>
            <p:ph type="title"/>
          </p:nvPr>
        </p:nvSpPr>
        <p:spPr>
          <a:xfrm>
            <a:off x="606975" y="5532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Code walkthrough</a:t>
            </a:r>
            <a:endParaRPr/>
          </a:p>
        </p:txBody>
      </p:sp>
      <p:pic>
        <p:nvPicPr>
          <p:cNvPr id="318" name="Google Shape;318;p44"/>
          <p:cNvPicPr preferRelativeResize="0"/>
          <p:nvPr/>
        </p:nvPicPr>
        <p:blipFill>
          <a:blip r:embed="rId3">
            <a:alphaModFix/>
          </a:blip>
          <a:stretch>
            <a:fillRect/>
          </a:stretch>
        </p:blipFill>
        <p:spPr>
          <a:xfrm>
            <a:off x="683075" y="1230650"/>
            <a:ext cx="6982887" cy="37502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5"/>
          <p:cNvSpPr txBox="1">
            <a:spLocks noGrp="1"/>
          </p:cNvSpPr>
          <p:nvPr>
            <p:ph type="title"/>
          </p:nvPr>
        </p:nvSpPr>
        <p:spPr>
          <a:xfrm>
            <a:off x="606975" y="5532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Code walkthrough</a:t>
            </a:r>
            <a:endParaRPr/>
          </a:p>
        </p:txBody>
      </p:sp>
      <p:pic>
        <p:nvPicPr>
          <p:cNvPr id="324" name="Google Shape;324;p45"/>
          <p:cNvPicPr preferRelativeResize="0"/>
          <p:nvPr/>
        </p:nvPicPr>
        <p:blipFill>
          <a:blip r:embed="rId3">
            <a:alphaModFix/>
          </a:blip>
          <a:stretch>
            <a:fillRect/>
          </a:stretch>
        </p:blipFill>
        <p:spPr>
          <a:xfrm>
            <a:off x="606975" y="1230650"/>
            <a:ext cx="6804150" cy="37502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6"/>
          <p:cNvSpPr txBox="1">
            <a:spLocks noGrp="1"/>
          </p:cNvSpPr>
          <p:nvPr>
            <p:ph type="title"/>
          </p:nvPr>
        </p:nvSpPr>
        <p:spPr>
          <a:xfrm>
            <a:off x="606975" y="5532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Features (Non-treated Images)</a:t>
            </a:r>
            <a:endParaRPr/>
          </a:p>
        </p:txBody>
      </p:sp>
      <p:sp>
        <p:nvSpPr>
          <p:cNvPr id="330" name="Google Shape;330;p46"/>
          <p:cNvSpPr txBox="1">
            <a:spLocks noGrp="1"/>
          </p:cNvSpPr>
          <p:nvPr>
            <p:ph type="title"/>
          </p:nvPr>
        </p:nvSpPr>
        <p:spPr>
          <a:xfrm>
            <a:off x="606975" y="25717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Normalized features</a:t>
            </a:r>
            <a:endParaRPr/>
          </a:p>
        </p:txBody>
      </p:sp>
      <p:pic>
        <p:nvPicPr>
          <p:cNvPr id="331" name="Google Shape;331;p46"/>
          <p:cNvPicPr preferRelativeResize="0"/>
          <p:nvPr/>
        </p:nvPicPr>
        <p:blipFill>
          <a:blip r:embed="rId3">
            <a:alphaModFix/>
          </a:blip>
          <a:stretch>
            <a:fillRect/>
          </a:stretch>
        </p:blipFill>
        <p:spPr>
          <a:xfrm>
            <a:off x="152400" y="3259350"/>
            <a:ext cx="8839198" cy="926299"/>
          </a:xfrm>
          <a:prstGeom prst="rect">
            <a:avLst/>
          </a:prstGeom>
          <a:noFill/>
          <a:ln>
            <a:noFill/>
          </a:ln>
        </p:spPr>
      </p:pic>
      <p:pic>
        <p:nvPicPr>
          <p:cNvPr id="332" name="Google Shape;332;p46"/>
          <p:cNvPicPr preferRelativeResize="0"/>
          <p:nvPr/>
        </p:nvPicPr>
        <p:blipFill>
          <a:blip r:embed="rId4">
            <a:alphaModFix/>
          </a:blip>
          <a:stretch>
            <a:fillRect/>
          </a:stretch>
        </p:blipFill>
        <p:spPr>
          <a:xfrm>
            <a:off x="152400" y="1414450"/>
            <a:ext cx="8839201" cy="9719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7"/>
          <p:cNvSpPr txBox="1">
            <a:spLocks noGrp="1"/>
          </p:cNvSpPr>
          <p:nvPr>
            <p:ph type="title"/>
          </p:nvPr>
        </p:nvSpPr>
        <p:spPr>
          <a:xfrm>
            <a:off x="729450" y="6655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Feature plots (first set of features)</a:t>
            </a:r>
            <a:endParaRPr/>
          </a:p>
        </p:txBody>
      </p:sp>
      <p:pic>
        <p:nvPicPr>
          <p:cNvPr id="338" name="Google Shape;338;p47"/>
          <p:cNvPicPr preferRelativeResize="0"/>
          <p:nvPr/>
        </p:nvPicPr>
        <p:blipFill>
          <a:blip r:embed="rId3">
            <a:alphaModFix/>
          </a:blip>
          <a:stretch>
            <a:fillRect/>
          </a:stretch>
        </p:blipFill>
        <p:spPr>
          <a:xfrm>
            <a:off x="1162725" y="1353100"/>
            <a:ext cx="6147798" cy="3638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8"/>
          <p:cNvSpPr txBox="1">
            <a:spLocks noGrp="1"/>
          </p:cNvSpPr>
          <p:nvPr>
            <p:ph type="title"/>
          </p:nvPr>
        </p:nvSpPr>
        <p:spPr>
          <a:xfrm>
            <a:off x="729450" y="6655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Feature plots (first set of features)</a:t>
            </a:r>
            <a:endParaRPr/>
          </a:p>
        </p:txBody>
      </p:sp>
      <p:pic>
        <p:nvPicPr>
          <p:cNvPr id="344" name="Google Shape;344;p48"/>
          <p:cNvPicPr preferRelativeResize="0"/>
          <p:nvPr/>
        </p:nvPicPr>
        <p:blipFill>
          <a:blip r:embed="rId3">
            <a:alphaModFix/>
          </a:blip>
          <a:stretch>
            <a:fillRect/>
          </a:stretch>
        </p:blipFill>
        <p:spPr>
          <a:xfrm>
            <a:off x="1121900" y="1342875"/>
            <a:ext cx="6199201" cy="3638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9"/>
          <p:cNvSpPr txBox="1">
            <a:spLocks noGrp="1"/>
          </p:cNvSpPr>
          <p:nvPr>
            <p:ph type="title"/>
          </p:nvPr>
        </p:nvSpPr>
        <p:spPr>
          <a:xfrm>
            <a:off x="729450" y="6655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Feature plots (first set of features)</a:t>
            </a:r>
            <a:endParaRPr/>
          </a:p>
        </p:txBody>
      </p:sp>
      <p:pic>
        <p:nvPicPr>
          <p:cNvPr id="350" name="Google Shape;350;p49"/>
          <p:cNvPicPr preferRelativeResize="0"/>
          <p:nvPr/>
        </p:nvPicPr>
        <p:blipFill>
          <a:blip r:embed="rId3">
            <a:alphaModFix/>
          </a:blip>
          <a:stretch>
            <a:fillRect/>
          </a:stretch>
        </p:blipFill>
        <p:spPr>
          <a:xfrm>
            <a:off x="1162750" y="1332675"/>
            <a:ext cx="6211368" cy="36380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0"/>
          <p:cNvSpPr txBox="1">
            <a:spLocks noGrp="1"/>
          </p:cNvSpPr>
          <p:nvPr>
            <p:ph type="title"/>
          </p:nvPr>
        </p:nvSpPr>
        <p:spPr>
          <a:xfrm>
            <a:off x="729450" y="6655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Feature plots (first set of features)</a:t>
            </a:r>
            <a:endParaRPr/>
          </a:p>
        </p:txBody>
      </p:sp>
      <p:pic>
        <p:nvPicPr>
          <p:cNvPr id="356" name="Google Shape;356;p50"/>
          <p:cNvPicPr preferRelativeResize="0"/>
          <p:nvPr/>
        </p:nvPicPr>
        <p:blipFill>
          <a:blip r:embed="rId3">
            <a:alphaModFix/>
          </a:blip>
          <a:stretch>
            <a:fillRect/>
          </a:stretch>
        </p:blipFill>
        <p:spPr>
          <a:xfrm>
            <a:off x="1193325" y="1302075"/>
            <a:ext cx="6208852" cy="36380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Second Set of Features</a:t>
            </a:r>
            <a:endParaRPr/>
          </a:p>
        </p:txBody>
      </p:sp>
      <p:sp>
        <p:nvSpPr>
          <p:cNvPr id="362" name="Google Shape;362;p5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GB"/>
              <a:t>Second set of features are percentages of black patches(p1) and percentage of good mangoes quality(p2)</a:t>
            </a:r>
            <a:endParaRPr/>
          </a:p>
          <a:p>
            <a:pPr marL="457200" lvl="0" indent="0" algn="l" rtl="0">
              <a:spcBef>
                <a:spcPts val="1200"/>
              </a:spcBef>
              <a:spcAft>
                <a:spcPts val="1200"/>
              </a:spcAft>
              <a:buNone/>
            </a:pPr>
            <a:endParaRPr/>
          </a:p>
        </p:txBody>
      </p:sp>
      <p:pic>
        <p:nvPicPr>
          <p:cNvPr id="363" name="Google Shape;363;p51"/>
          <p:cNvPicPr preferRelativeResize="0"/>
          <p:nvPr/>
        </p:nvPicPr>
        <p:blipFill>
          <a:blip r:embed="rId3">
            <a:alphaModFix/>
          </a:blip>
          <a:stretch>
            <a:fillRect/>
          </a:stretch>
        </p:blipFill>
        <p:spPr>
          <a:xfrm>
            <a:off x="729450" y="3224975"/>
            <a:ext cx="2476580" cy="1013850"/>
          </a:xfrm>
          <a:prstGeom prst="rect">
            <a:avLst/>
          </a:prstGeom>
          <a:noFill/>
          <a:ln>
            <a:noFill/>
          </a:ln>
        </p:spPr>
      </p:pic>
      <p:pic>
        <p:nvPicPr>
          <p:cNvPr id="364" name="Google Shape;364;p51"/>
          <p:cNvPicPr preferRelativeResize="0"/>
          <p:nvPr/>
        </p:nvPicPr>
        <p:blipFill>
          <a:blip r:embed="rId4">
            <a:alphaModFix/>
          </a:blip>
          <a:stretch>
            <a:fillRect/>
          </a:stretch>
        </p:blipFill>
        <p:spPr>
          <a:xfrm>
            <a:off x="4285300" y="2541457"/>
            <a:ext cx="3733275" cy="2423750"/>
          </a:xfrm>
          <a:prstGeom prst="rect">
            <a:avLst/>
          </a:prstGeom>
          <a:noFill/>
          <a:ln>
            <a:noFill/>
          </a:ln>
        </p:spPr>
      </p:pic>
      <p:pic>
        <p:nvPicPr>
          <p:cNvPr id="365" name="Google Shape;365;p51"/>
          <p:cNvPicPr preferRelativeResize="0"/>
          <p:nvPr/>
        </p:nvPicPr>
        <p:blipFill>
          <a:blip r:embed="rId5">
            <a:alphaModFix/>
          </a:blip>
          <a:stretch>
            <a:fillRect/>
          </a:stretch>
        </p:blipFill>
        <p:spPr>
          <a:xfrm>
            <a:off x="729450" y="2872550"/>
            <a:ext cx="3295650" cy="352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3040">
                <a:latin typeface="Arial"/>
                <a:ea typeface="Arial"/>
                <a:cs typeface="Arial"/>
                <a:sym typeface="Arial"/>
              </a:rPr>
              <a:t>Data Given</a:t>
            </a:r>
            <a:endParaRPr sz="3040">
              <a:latin typeface="Arial"/>
              <a:ea typeface="Arial"/>
              <a:cs typeface="Arial"/>
              <a:sym typeface="Arial"/>
            </a:endParaRPr>
          </a:p>
        </p:txBody>
      </p:sp>
      <p:sp>
        <p:nvSpPr>
          <p:cNvPr id="106" name="Google Shape;106;p16"/>
          <p:cNvSpPr txBox="1">
            <a:spLocks noGrp="1"/>
          </p:cNvSpPr>
          <p:nvPr>
            <p:ph type="body" idx="1"/>
          </p:nvPr>
        </p:nvSpPr>
        <p:spPr>
          <a:xfrm>
            <a:off x="727650" y="2324300"/>
            <a:ext cx="7688700" cy="2261100"/>
          </a:xfrm>
          <a:prstGeom prst="rect">
            <a:avLst/>
          </a:prstGeom>
        </p:spPr>
        <p:txBody>
          <a:bodyPr spcFirstLastPara="1" wrap="square" lIns="91425" tIns="91425" rIns="91425" bIns="91425" anchor="t" anchorCtr="0">
            <a:normAutofit/>
          </a:bodyPr>
          <a:lstStyle/>
          <a:p>
            <a:pPr marL="457200" lvl="0" indent="-349250" algn="l" rtl="0">
              <a:spcBef>
                <a:spcPts val="0"/>
              </a:spcBef>
              <a:spcAft>
                <a:spcPts val="0"/>
              </a:spcAft>
              <a:buClr>
                <a:schemeClr val="dk2"/>
              </a:buClr>
              <a:buSzPts val="1900"/>
              <a:buFont typeface="Arial"/>
              <a:buChar char="●"/>
            </a:pPr>
            <a:r>
              <a:rPr lang="en-GB" sz="1900">
                <a:solidFill>
                  <a:schemeClr val="dk2"/>
                </a:solidFill>
                <a:latin typeface="Arial"/>
                <a:ea typeface="Arial"/>
                <a:cs typeface="Arial"/>
                <a:sym typeface="Arial"/>
              </a:rPr>
              <a:t>Plasma Treated Images, Non Treated Images</a:t>
            </a:r>
            <a:endParaRPr sz="1900">
              <a:solidFill>
                <a:schemeClr val="dk2"/>
              </a:solidFill>
              <a:latin typeface="Arial"/>
              <a:ea typeface="Arial"/>
              <a:cs typeface="Arial"/>
              <a:sym typeface="Arial"/>
            </a:endParaRPr>
          </a:p>
          <a:p>
            <a:pPr marL="457200" lvl="0" indent="-349250" algn="l" rtl="0">
              <a:spcBef>
                <a:spcPts val="0"/>
              </a:spcBef>
              <a:spcAft>
                <a:spcPts val="0"/>
              </a:spcAft>
              <a:buClr>
                <a:schemeClr val="dk2"/>
              </a:buClr>
              <a:buSzPts val="1900"/>
              <a:buFont typeface="Arial"/>
              <a:buChar char="●"/>
            </a:pPr>
            <a:r>
              <a:rPr lang="en-GB" sz="1900">
                <a:solidFill>
                  <a:schemeClr val="dk2"/>
                </a:solidFill>
                <a:latin typeface="Arial"/>
                <a:ea typeface="Arial"/>
                <a:cs typeface="Arial"/>
                <a:sym typeface="Arial"/>
              </a:rPr>
              <a:t>Excel sheet containing destructive test data</a:t>
            </a:r>
            <a:endParaRPr sz="1900">
              <a:solidFill>
                <a:schemeClr val="dk2"/>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2"/>
          <p:cNvSpPr txBox="1">
            <a:spLocks noGrp="1"/>
          </p:cNvSpPr>
          <p:nvPr>
            <p:ph type="title"/>
          </p:nvPr>
        </p:nvSpPr>
        <p:spPr>
          <a:xfrm>
            <a:off x="727650" y="611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Second Set of Features</a:t>
            </a:r>
            <a:endParaRPr/>
          </a:p>
        </p:txBody>
      </p:sp>
      <p:sp>
        <p:nvSpPr>
          <p:cNvPr id="371" name="Google Shape;371;p5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GB"/>
              <a:t>Plasma Treated</a:t>
            </a:r>
            <a:endParaRPr/>
          </a:p>
          <a:p>
            <a:pPr marL="457200" lvl="0" indent="0" algn="l" rtl="0">
              <a:spcBef>
                <a:spcPts val="1200"/>
              </a:spcBef>
              <a:spcAft>
                <a:spcPts val="1200"/>
              </a:spcAft>
              <a:buNone/>
            </a:pPr>
            <a:endParaRPr/>
          </a:p>
        </p:txBody>
      </p:sp>
      <p:pic>
        <p:nvPicPr>
          <p:cNvPr id="372" name="Google Shape;372;p52"/>
          <p:cNvPicPr preferRelativeResize="0"/>
          <p:nvPr/>
        </p:nvPicPr>
        <p:blipFill>
          <a:blip r:embed="rId3">
            <a:alphaModFix/>
          </a:blip>
          <a:stretch>
            <a:fillRect/>
          </a:stretch>
        </p:blipFill>
        <p:spPr>
          <a:xfrm>
            <a:off x="3124500" y="1375772"/>
            <a:ext cx="5524500" cy="37677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3"/>
          <p:cNvSpPr txBox="1">
            <a:spLocks noGrp="1"/>
          </p:cNvSpPr>
          <p:nvPr>
            <p:ph type="title"/>
          </p:nvPr>
        </p:nvSpPr>
        <p:spPr>
          <a:xfrm>
            <a:off x="727650" y="5669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PCA Plots</a:t>
            </a:r>
            <a:endParaRPr/>
          </a:p>
        </p:txBody>
      </p:sp>
      <p:sp>
        <p:nvSpPr>
          <p:cNvPr id="378" name="Google Shape;378;p53"/>
          <p:cNvSpPr txBox="1">
            <a:spLocks noGrp="1"/>
          </p:cNvSpPr>
          <p:nvPr>
            <p:ph type="body" idx="1"/>
          </p:nvPr>
        </p:nvSpPr>
        <p:spPr>
          <a:xfrm>
            <a:off x="729450" y="1371025"/>
            <a:ext cx="7688700" cy="2969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457200" lvl="0" indent="0" algn="l" rtl="0">
              <a:spcBef>
                <a:spcPts val="1200"/>
              </a:spcBef>
              <a:spcAft>
                <a:spcPts val="1200"/>
              </a:spcAft>
              <a:buNone/>
            </a:pPr>
            <a:endParaRPr/>
          </a:p>
        </p:txBody>
      </p:sp>
      <p:pic>
        <p:nvPicPr>
          <p:cNvPr id="379" name="Google Shape;379;p53"/>
          <p:cNvPicPr preferRelativeResize="0"/>
          <p:nvPr/>
        </p:nvPicPr>
        <p:blipFill>
          <a:blip r:embed="rId3">
            <a:alphaModFix/>
          </a:blip>
          <a:stretch>
            <a:fillRect/>
          </a:stretch>
        </p:blipFill>
        <p:spPr>
          <a:xfrm>
            <a:off x="5161800" y="1669713"/>
            <a:ext cx="3600450" cy="2371725"/>
          </a:xfrm>
          <a:prstGeom prst="rect">
            <a:avLst/>
          </a:prstGeom>
          <a:noFill/>
          <a:ln>
            <a:noFill/>
          </a:ln>
        </p:spPr>
      </p:pic>
      <p:pic>
        <p:nvPicPr>
          <p:cNvPr id="380" name="Google Shape;380;p53"/>
          <p:cNvPicPr preferRelativeResize="0"/>
          <p:nvPr/>
        </p:nvPicPr>
        <p:blipFill>
          <a:blip r:embed="rId4">
            <a:alphaModFix/>
          </a:blip>
          <a:stretch>
            <a:fillRect/>
          </a:stretch>
        </p:blipFill>
        <p:spPr>
          <a:xfrm>
            <a:off x="977650" y="1674463"/>
            <a:ext cx="3543300" cy="2362200"/>
          </a:xfrm>
          <a:prstGeom prst="rect">
            <a:avLst/>
          </a:prstGeom>
          <a:noFill/>
          <a:ln>
            <a:noFill/>
          </a:ln>
        </p:spPr>
      </p:pic>
      <p:sp>
        <p:nvSpPr>
          <p:cNvPr id="381" name="Google Shape;381;p53"/>
          <p:cNvSpPr txBox="1"/>
          <p:nvPr/>
        </p:nvSpPr>
        <p:spPr>
          <a:xfrm>
            <a:off x="1073550" y="4041300"/>
            <a:ext cx="76887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ato"/>
              <a:buAutoNum type="arabicParenR"/>
            </a:pPr>
            <a:r>
              <a:rPr lang="en-GB">
                <a:latin typeface="Lato"/>
                <a:ea typeface="Lato"/>
                <a:cs typeface="Lato"/>
                <a:sym typeface="Lato"/>
              </a:rPr>
              <a:t>Non treated images                                                                      2)         Plasma Treated images</a:t>
            </a:r>
            <a:endParaRPr>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4"/>
          <p:cNvSpPr txBox="1">
            <a:spLocks noGrp="1"/>
          </p:cNvSpPr>
          <p:nvPr>
            <p:ph type="title"/>
          </p:nvPr>
        </p:nvSpPr>
        <p:spPr>
          <a:xfrm>
            <a:off x="727650" y="611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Second Set of Features</a:t>
            </a:r>
            <a:endParaRPr/>
          </a:p>
        </p:txBody>
      </p:sp>
      <p:sp>
        <p:nvSpPr>
          <p:cNvPr id="387" name="Google Shape;387;p54"/>
          <p:cNvSpPr txBox="1">
            <a:spLocks noGrp="1"/>
          </p:cNvSpPr>
          <p:nvPr>
            <p:ph type="body" idx="1"/>
          </p:nvPr>
        </p:nvSpPr>
        <p:spPr>
          <a:xfrm>
            <a:off x="727650" y="1372838"/>
            <a:ext cx="7688700" cy="4173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r>
              <a:rPr lang="en-GB" sz="7700"/>
              <a:t>Non- treated (using K-means segmentation)</a:t>
            </a:r>
            <a:endParaRPr sz="7700"/>
          </a:p>
          <a:p>
            <a:pPr marL="457200" lvl="0" indent="0" algn="l" rtl="0">
              <a:spcBef>
                <a:spcPts val="1200"/>
              </a:spcBef>
              <a:spcAft>
                <a:spcPts val="1200"/>
              </a:spcAft>
              <a:buNone/>
            </a:pPr>
            <a:endParaRPr/>
          </a:p>
        </p:txBody>
      </p:sp>
      <p:pic>
        <p:nvPicPr>
          <p:cNvPr id="388" name="Google Shape;388;p54"/>
          <p:cNvPicPr preferRelativeResize="0"/>
          <p:nvPr/>
        </p:nvPicPr>
        <p:blipFill>
          <a:blip r:embed="rId3">
            <a:alphaModFix/>
          </a:blip>
          <a:stretch>
            <a:fillRect/>
          </a:stretch>
        </p:blipFill>
        <p:spPr>
          <a:xfrm>
            <a:off x="1968950" y="1903575"/>
            <a:ext cx="4985846" cy="29140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55"/>
          <p:cNvSpPr txBox="1">
            <a:spLocks noGrp="1"/>
          </p:cNvSpPr>
          <p:nvPr>
            <p:ph type="title"/>
          </p:nvPr>
        </p:nvSpPr>
        <p:spPr>
          <a:xfrm>
            <a:off x="727650" y="611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Second Set of Features</a:t>
            </a:r>
            <a:endParaRPr/>
          </a:p>
        </p:txBody>
      </p:sp>
      <p:sp>
        <p:nvSpPr>
          <p:cNvPr id="394" name="Google Shape;394;p55"/>
          <p:cNvSpPr txBox="1">
            <a:spLocks noGrp="1"/>
          </p:cNvSpPr>
          <p:nvPr>
            <p:ph type="body" idx="1"/>
          </p:nvPr>
        </p:nvSpPr>
        <p:spPr>
          <a:xfrm>
            <a:off x="727650" y="1372838"/>
            <a:ext cx="7688700" cy="4173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r>
              <a:rPr lang="en-GB" sz="7700"/>
              <a:t>Plasma- treated (using K-means segmentation)</a:t>
            </a:r>
            <a:endParaRPr sz="7700"/>
          </a:p>
          <a:p>
            <a:pPr marL="457200" lvl="0" indent="0" algn="l" rtl="0">
              <a:spcBef>
                <a:spcPts val="1200"/>
              </a:spcBef>
              <a:spcAft>
                <a:spcPts val="1200"/>
              </a:spcAft>
              <a:buNone/>
            </a:pPr>
            <a:endParaRPr/>
          </a:p>
        </p:txBody>
      </p:sp>
      <p:pic>
        <p:nvPicPr>
          <p:cNvPr id="395" name="Google Shape;395;p55"/>
          <p:cNvPicPr preferRelativeResize="0"/>
          <p:nvPr/>
        </p:nvPicPr>
        <p:blipFill>
          <a:blip r:embed="rId3">
            <a:alphaModFix/>
          </a:blip>
          <a:stretch>
            <a:fillRect/>
          </a:stretch>
        </p:blipFill>
        <p:spPr>
          <a:xfrm>
            <a:off x="1846525" y="1863944"/>
            <a:ext cx="5191266" cy="304856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6"/>
          <p:cNvSpPr txBox="1">
            <a:spLocks noGrp="1"/>
          </p:cNvSpPr>
          <p:nvPr>
            <p:ph type="title"/>
          </p:nvPr>
        </p:nvSpPr>
        <p:spPr>
          <a:xfrm>
            <a:off x="727650" y="617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Texture Extraction for Third Set of Features</a:t>
            </a:r>
            <a:endParaRPr/>
          </a:p>
        </p:txBody>
      </p:sp>
      <p:sp>
        <p:nvSpPr>
          <p:cNvPr id="401" name="Google Shape;401;p56"/>
          <p:cNvSpPr txBox="1">
            <a:spLocks noGrp="1"/>
          </p:cNvSpPr>
          <p:nvPr>
            <p:ph type="body" idx="1"/>
          </p:nvPr>
        </p:nvSpPr>
        <p:spPr>
          <a:xfrm>
            <a:off x="729450" y="1472375"/>
            <a:ext cx="7688700" cy="2867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457200" lvl="0" indent="0" algn="l" rtl="0">
              <a:spcBef>
                <a:spcPts val="1200"/>
              </a:spcBef>
              <a:spcAft>
                <a:spcPts val="1200"/>
              </a:spcAft>
              <a:buNone/>
            </a:pPr>
            <a:endParaRPr/>
          </a:p>
        </p:txBody>
      </p:sp>
      <p:pic>
        <p:nvPicPr>
          <p:cNvPr id="402" name="Google Shape;402;p56"/>
          <p:cNvPicPr preferRelativeResize="0"/>
          <p:nvPr/>
        </p:nvPicPr>
        <p:blipFill>
          <a:blip r:embed="rId3">
            <a:alphaModFix/>
          </a:blip>
          <a:stretch>
            <a:fillRect/>
          </a:stretch>
        </p:blipFill>
        <p:spPr>
          <a:xfrm>
            <a:off x="1536863" y="1587550"/>
            <a:ext cx="6070275" cy="3473550"/>
          </a:xfrm>
          <a:prstGeom prst="rect">
            <a:avLst/>
          </a:prstGeom>
          <a:noFill/>
          <a:ln>
            <a:noFill/>
          </a:ln>
        </p:spPr>
      </p:pic>
      <p:sp>
        <p:nvSpPr>
          <p:cNvPr id="403" name="Google Shape;403;p56"/>
          <p:cNvSpPr txBox="1"/>
          <p:nvPr/>
        </p:nvSpPr>
        <p:spPr>
          <a:xfrm>
            <a:off x="6706950" y="832750"/>
            <a:ext cx="245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57"/>
          <p:cNvSpPr txBox="1">
            <a:spLocks noGrp="1"/>
          </p:cNvSpPr>
          <p:nvPr>
            <p:ph type="title"/>
          </p:nvPr>
        </p:nvSpPr>
        <p:spPr>
          <a:xfrm>
            <a:off x="727650" y="617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Code walkthrough results</a:t>
            </a:r>
            <a:endParaRPr/>
          </a:p>
        </p:txBody>
      </p:sp>
      <p:sp>
        <p:nvSpPr>
          <p:cNvPr id="409" name="Google Shape;409;p57"/>
          <p:cNvSpPr txBox="1">
            <a:spLocks noGrp="1"/>
          </p:cNvSpPr>
          <p:nvPr>
            <p:ph type="body" idx="1"/>
          </p:nvPr>
        </p:nvSpPr>
        <p:spPr>
          <a:xfrm>
            <a:off x="729450" y="1472375"/>
            <a:ext cx="7688700" cy="2867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457200" lvl="0" indent="0" algn="l" rtl="0">
              <a:spcBef>
                <a:spcPts val="1200"/>
              </a:spcBef>
              <a:spcAft>
                <a:spcPts val="1200"/>
              </a:spcAft>
              <a:buNone/>
            </a:pPr>
            <a:endParaRPr/>
          </a:p>
        </p:txBody>
      </p:sp>
      <p:pic>
        <p:nvPicPr>
          <p:cNvPr id="410" name="Google Shape;410;p57"/>
          <p:cNvPicPr preferRelativeResize="0"/>
          <p:nvPr/>
        </p:nvPicPr>
        <p:blipFill>
          <a:blip r:embed="rId3">
            <a:alphaModFix/>
          </a:blip>
          <a:stretch>
            <a:fillRect/>
          </a:stretch>
        </p:blipFill>
        <p:spPr>
          <a:xfrm>
            <a:off x="729450" y="1472375"/>
            <a:ext cx="3688650" cy="2867700"/>
          </a:xfrm>
          <a:prstGeom prst="rect">
            <a:avLst/>
          </a:prstGeom>
          <a:noFill/>
          <a:ln>
            <a:noFill/>
          </a:ln>
        </p:spPr>
      </p:pic>
      <p:pic>
        <p:nvPicPr>
          <p:cNvPr id="411" name="Google Shape;411;p57"/>
          <p:cNvPicPr preferRelativeResize="0"/>
          <p:nvPr/>
        </p:nvPicPr>
        <p:blipFill>
          <a:blip r:embed="rId4">
            <a:alphaModFix/>
          </a:blip>
          <a:stretch>
            <a:fillRect/>
          </a:stretch>
        </p:blipFill>
        <p:spPr>
          <a:xfrm>
            <a:off x="4637700" y="1506175"/>
            <a:ext cx="4459377" cy="28339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5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Feedback from TA</a:t>
            </a:r>
            <a:endParaRPr/>
          </a:p>
        </p:txBody>
      </p:sp>
      <p:sp>
        <p:nvSpPr>
          <p:cNvPr id="417" name="Google Shape;417;p5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GB"/>
              <a:t>First he told us to extract foreground and then asked us to find the percentage of black pixels.</a:t>
            </a:r>
            <a:endParaRPr/>
          </a:p>
          <a:p>
            <a:pPr marL="457200" lvl="0" indent="-311150" algn="l" rtl="0">
              <a:spcBef>
                <a:spcPts val="0"/>
              </a:spcBef>
              <a:spcAft>
                <a:spcPts val="0"/>
              </a:spcAft>
              <a:buSzPts val="1300"/>
              <a:buChar char="●"/>
            </a:pPr>
            <a:r>
              <a:rPr lang="en-GB"/>
              <a:t>Then, he asked us to extract features in which we have extracted two set of features , he is convinced with the work in feature extraction we had done and told us to proceed with third set of features based on texture</a:t>
            </a:r>
            <a:endParaRPr/>
          </a:p>
          <a:p>
            <a:pPr marL="457200" lvl="0" indent="-311150" algn="l" rtl="0">
              <a:spcBef>
                <a:spcPts val="0"/>
              </a:spcBef>
              <a:spcAft>
                <a:spcPts val="0"/>
              </a:spcAft>
              <a:buSzPts val="1300"/>
              <a:buChar char="●"/>
            </a:pPr>
            <a:r>
              <a:rPr lang="en-GB"/>
              <a:t>We have obtained texture but we have to obtain features from texture.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5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Further plans</a:t>
            </a:r>
            <a:endParaRPr/>
          </a:p>
        </p:txBody>
      </p:sp>
      <p:sp>
        <p:nvSpPr>
          <p:cNvPr id="423" name="Google Shape;423;p5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GB" dirty="0"/>
              <a:t>Obtaining features from texture</a:t>
            </a:r>
            <a:endParaRPr dirty="0"/>
          </a:p>
          <a:p>
            <a:pPr marL="457200" lvl="0" indent="-311150" algn="l" rtl="0">
              <a:spcBef>
                <a:spcPts val="0"/>
              </a:spcBef>
              <a:spcAft>
                <a:spcPts val="0"/>
              </a:spcAft>
              <a:buSzPts val="1300"/>
              <a:buChar char="●"/>
            </a:pPr>
            <a:r>
              <a:rPr lang="en-GB" dirty="0"/>
              <a:t>Training a classifier by using the features obtained</a:t>
            </a:r>
            <a:endParaRPr dirty="0"/>
          </a:p>
          <a:p>
            <a:pPr marL="457200" lvl="0" indent="-311150" algn="l" rtl="0">
              <a:spcBef>
                <a:spcPts val="0"/>
              </a:spcBef>
              <a:spcAft>
                <a:spcPts val="0"/>
              </a:spcAft>
              <a:buSzPts val="1300"/>
              <a:buChar char="●"/>
            </a:pPr>
            <a:r>
              <a:rPr lang="en-GB" dirty="0"/>
              <a:t>We have thought to develop two models and take the best model from the two</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latin typeface="Arial"/>
                <a:ea typeface="Arial"/>
                <a:cs typeface="Arial"/>
                <a:sym typeface="Arial"/>
              </a:rPr>
              <a:t>Milestones/Deliverables</a:t>
            </a:r>
            <a:endParaRPr>
              <a:latin typeface="Arial"/>
              <a:ea typeface="Arial"/>
              <a:cs typeface="Arial"/>
              <a:sym typeface="Arial"/>
            </a:endParaRPr>
          </a:p>
        </p:txBody>
      </p:sp>
      <p:sp>
        <p:nvSpPr>
          <p:cNvPr id="112" name="Google Shape;112;p1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lnSpcReduction="10000"/>
          </a:bodyPr>
          <a:lstStyle/>
          <a:p>
            <a:pPr marL="457200" lvl="0" indent="-311150" algn="l" rtl="0">
              <a:spcBef>
                <a:spcPts val="0"/>
              </a:spcBef>
              <a:spcAft>
                <a:spcPts val="0"/>
              </a:spcAft>
              <a:buClr>
                <a:schemeClr val="dk2"/>
              </a:buClr>
              <a:buSzPts val="1300"/>
              <a:buFont typeface="Arial"/>
              <a:buChar char="●"/>
            </a:pPr>
            <a:r>
              <a:rPr lang="en-GB">
                <a:solidFill>
                  <a:schemeClr val="dk2"/>
                </a:solidFill>
                <a:latin typeface="Arial"/>
                <a:ea typeface="Arial"/>
                <a:cs typeface="Arial"/>
                <a:sym typeface="Arial"/>
              </a:rPr>
              <a:t>Identified a paper on bunch of grapes and another paper on apples, using them as references we are trying to develop the machine learning and deep learning models to satisfy our objective.</a:t>
            </a:r>
            <a:endParaRPr>
              <a:solidFill>
                <a:schemeClr val="dk2"/>
              </a:solidFill>
              <a:latin typeface="Arial"/>
              <a:ea typeface="Arial"/>
              <a:cs typeface="Arial"/>
              <a:sym typeface="Arial"/>
            </a:endParaRPr>
          </a:p>
          <a:p>
            <a:pPr marL="457200" lvl="0" indent="-311150" algn="l" rtl="0">
              <a:spcBef>
                <a:spcPts val="0"/>
              </a:spcBef>
              <a:spcAft>
                <a:spcPts val="0"/>
              </a:spcAft>
              <a:buClr>
                <a:schemeClr val="dk2"/>
              </a:buClr>
              <a:buSzPts val="1300"/>
              <a:buFont typeface="Arial"/>
              <a:buChar char="●"/>
            </a:pPr>
            <a:r>
              <a:rPr lang="en-GB">
                <a:solidFill>
                  <a:schemeClr val="dk2"/>
                </a:solidFill>
                <a:latin typeface="Arial"/>
                <a:ea typeface="Arial"/>
                <a:cs typeface="Arial"/>
                <a:sym typeface="Arial"/>
              </a:rPr>
              <a:t>We have done the foreground extraction by using the methods:</a:t>
            </a:r>
            <a:endParaRPr>
              <a:solidFill>
                <a:schemeClr val="dk2"/>
              </a:solidFill>
              <a:latin typeface="Arial"/>
              <a:ea typeface="Arial"/>
              <a:cs typeface="Arial"/>
              <a:sym typeface="Arial"/>
            </a:endParaRPr>
          </a:p>
          <a:p>
            <a:pPr marL="914400" lvl="1" indent="-311150" algn="l" rtl="0">
              <a:spcBef>
                <a:spcPts val="0"/>
              </a:spcBef>
              <a:spcAft>
                <a:spcPts val="0"/>
              </a:spcAft>
              <a:buClr>
                <a:schemeClr val="dk2"/>
              </a:buClr>
              <a:buSzPts val="1300"/>
              <a:buFont typeface="Arial"/>
              <a:buChar char="○"/>
            </a:pPr>
            <a:r>
              <a:rPr lang="en-GB" sz="1300">
                <a:solidFill>
                  <a:schemeClr val="dk2"/>
                </a:solidFill>
                <a:latin typeface="Arial"/>
                <a:ea typeface="Arial"/>
                <a:cs typeface="Arial"/>
                <a:sym typeface="Arial"/>
              </a:rPr>
              <a:t>Using HSV image</a:t>
            </a:r>
            <a:endParaRPr sz="1300">
              <a:solidFill>
                <a:schemeClr val="dk2"/>
              </a:solidFill>
              <a:latin typeface="Arial"/>
              <a:ea typeface="Arial"/>
              <a:cs typeface="Arial"/>
              <a:sym typeface="Arial"/>
            </a:endParaRPr>
          </a:p>
          <a:p>
            <a:pPr marL="914400" lvl="1" indent="-311150" algn="l" rtl="0">
              <a:spcBef>
                <a:spcPts val="0"/>
              </a:spcBef>
              <a:spcAft>
                <a:spcPts val="0"/>
              </a:spcAft>
              <a:buClr>
                <a:schemeClr val="dk2"/>
              </a:buClr>
              <a:buSzPts val="1300"/>
              <a:buFont typeface="Arial"/>
              <a:buChar char="○"/>
            </a:pPr>
            <a:r>
              <a:rPr lang="en-GB" sz="1300">
                <a:solidFill>
                  <a:schemeClr val="dk2"/>
                </a:solidFill>
                <a:latin typeface="Arial"/>
                <a:ea typeface="Arial"/>
                <a:cs typeface="Arial"/>
                <a:sym typeface="Arial"/>
              </a:rPr>
              <a:t>Using Watershed segmentation</a:t>
            </a:r>
            <a:endParaRPr sz="1300">
              <a:solidFill>
                <a:schemeClr val="dk2"/>
              </a:solidFill>
              <a:latin typeface="Arial"/>
              <a:ea typeface="Arial"/>
              <a:cs typeface="Arial"/>
              <a:sym typeface="Arial"/>
            </a:endParaRPr>
          </a:p>
          <a:p>
            <a:pPr marL="914400" lvl="1" indent="-311150" algn="l" rtl="0">
              <a:spcBef>
                <a:spcPts val="0"/>
              </a:spcBef>
              <a:spcAft>
                <a:spcPts val="0"/>
              </a:spcAft>
              <a:buClr>
                <a:schemeClr val="dk2"/>
              </a:buClr>
              <a:buSzPts val="1300"/>
              <a:buFont typeface="Arial"/>
              <a:buChar char="○"/>
            </a:pPr>
            <a:r>
              <a:rPr lang="en-GB" sz="1300">
                <a:solidFill>
                  <a:schemeClr val="dk2"/>
                </a:solidFill>
                <a:latin typeface="Arial"/>
                <a:ea typeface="Arial"/>
                <a:cs typeface="Arial"/>
                <a:sym typeface="Arial"/>
              </a:rPr>
              <a:t>Using K-Means clustering</a:t>
            </a:r>
            <a:endParaRPr sz="1300">
              <a:solidFill>
                <a:schemeClr val="dk2"/>
              </a:solidFill>
              <a:latin typeface="Arial"/>
              <a:ea typeface="Arial"/>
              <a:cs typeface="Arial"/>
              <a:sym typeface="Arial"/>
            </a:endParaRPr>
          </a:p>
          <a:p>
            <a:pPr marL="457200" lvl="0" indent="-311150" algn="l" rtl="0">
              <a:spcBef>
                <a:spcPts val="0"/>
              </a:spcBef>
              <a:spcAft>
                <a:spcPts val="0"/>
              </a:spcAft>
              <a:buClr>
                <a:schemeClr val="dk2"/>
              </a:buClr>
              <a:buSzPts val="1300"/>
              <a:buFont typeface="Arial"/>
              <a:buChar char="●"/>
            </a:pPr>
            <a:r>
              <a:rPr lang="en-GB">
                <a:solidFill>
                  <a:schemeClr val="dk2"/>
                </a:solidFill>
                <a:latin typeface="Arial"/>
                <a:ea typeface="Arial"/>
                <a:cs typeface="Arial"/>
                <a:sym typeface="Arial"/>
              </a:rPr>
              <a:t>Using the above methods, we got a good fit using HSV color space when compared to the other two segmentation techniques. This method also has taken lesser time to extract the background when compared to the other two techniques. Hence, we have decided to use this technique to extract the background of the image.</a:t>
            </a:r>
            <a:endParaRPr>
              <a:solidFill>
                <a:schemeClr val="dk2"/>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latin typeface="Arial"/>
                <a:ea typeface="Arial"/>
                <a:cs typeface="Arial"/>
                <a:sym typeface="Arial"/>
              </a:rPr>
              <a:t>Milestones/Deliverables</a:t>
            </a:r>
            <a:endParaRPr>
              <a:latin typeface="Arial"/>
              <a:ea typeface="Arial"/>
              <a:cs typeface="Arial"/>
              <a:sym typeface="Arial"/>
            </a:endParaRPr>
          </a:p>
        </p:txBody>
      </p:sp>
      <p:sp>
        <p:nvSpPr>
          <p:cNvPr id="118" name="Google Shape;118;p18"/>
          <p:cNvSpPr txBox="1">
            <a:spLocks noGrp="1"/>
          </p:cNvSpPr>
          <p:nvPr>
            <p:ph type="body" idx="1"/>
          </p:nvPr>
        </p:nvSpPr>
        <p:spPr>
          <a:xfrm>
            <a:off x="172025" y="2011300"/>
            <a:ext cx="4778100" cy="2433900"/>
          </a:xfrm>
          <a:prstGeom prst="rect">
            <a:avLst/>
          </a:prstGeom>
        </p:spPr>
        <p:txBody>
          <a:bodyPr spcFirstLastPara="1" wrap="square" lIns="91425" tIns="91425" rIns="91425" bIns="91425" anchor="t" anchorCtr="0">
            <a:normAutofit lnSpcReduction="20000"/>
          </a:bodyPr>
          <a:lstStyle/>
          <a:p>
            <a:pPr marL="457200" lvl="0" indent="-311150" algn="l" rtl="0">
              <a:spcBef>
                <a:spcPts val="0"/>
              </a:spcBef>
              <a:spcAft>
                <a:spcPts val="0"/>
              </a:spcAft>
              <a:buClr>
                <a:schemeClr val="dk2"/>
              </a:buClr>
              <a:buSzPts val="1300"/>
              <a:buFont typeface="Arial"/>
              <a:buChar char="●"/>
            </a:pPr>
            <a:r>
              <a:rPr lang="en-GB">
                <a:solidFill>
                  <a:schemeClr val="dk2"/>
                </a:solidFill>
                <a:latin typeface="Arial"/>
                <a:ea typeface="Arial"/>
                <a:cs typeface="Arial"/>
                <a:sym typeface="Arial"/>
              </a:rPr>
              <a:t>We have calculated number of pixels whose value is greater than 0 in the image after foreground extraction and divided it with number of pixels we got in the best quality image.</a:t>
            </a:r>
            <a:endParaRPr>
              <a:solidFill>
                <a:schemeClr val="dk2"/>
              </a:solidFill>
              <a:latin typeface="Arial"/>
              <a:ea typeface="Arial"/>
              <a:cs typeface="Arial"/>
              <a:sym typeface="Arial"/>
            </a:endParaRPr>
          </a:p>
          <a:p>
            <a:pPr marL="457200" lvl="0" indent="-311150" algn="l" rtl="0">
              <a:spcBef>
                <a:spcPts val="0"/>
              </a:spcBef>
              <a:spcAft>
                <a:spcPts val="0"/>
              </a:spcAft>
              <a:buClr>
                <a:schemeClr val="dk2"/>
              </a:buClr>
              <a:buSzPts val="1300"/>
              <a:buFont typeface="Arial"/>
              <a:buChar char="●"/>
            </a:pPr>
            <a:r>
              <a:rPr lang="en-GB">
                <a:solidFill>
                  <a:schemeClr val="dk2"/>
                </a:solidFill>
                <a:latin typeface="Arial"/>
                <a:ea typeface="Arial"/>
                <a:cs typeface="Arial"/>
                <a:sym typeface="Arial"/>
              </a:rPr>
              <a:t>To support this we had done the kernel PCA considering “Titratable acidity”,”pH”,”Brix”,”Hardness” features, obtained weights for 4 features and used those weights and calculated the quality level.</a:t>
            </a:r>
            <a:endParaRPr>
              <a:solidFill>
                <a:schemeClr val="dk2"/>
              </a:solidFill>
              <a:latin typeface="Arial"/>
              <a:ea typeface="Arial"/>
              <a:cs typeface="Arial"/>
              <a:sym typeface="Arial"/>
            </a:endParaRPr>
          </a:p>
          <a:p>
            <a:pPr marL="457200" lvl="0" indent="-311150" algn="l" rtl="0">
              <a:spcBef>
                <a:spcPts val="0"/>
              </a:spcBef>
              <a:spcAft>
                <a:spcPts val="0"/>
              </a:spcAft>
              <a:buClr>
                <a:schemeClr val="dk2"/>
              </a:buClr>
              <a:buSzPts val="1300"/>
              <a:buFont typeface="Arial"/>
              <a:buChar char="●"/>
            </a:pPr>
            <a:r>
              <a:rPr lang="en-GB">
                <a:solidFill>
                  <a:schemeClr val="dk2"/>
                </a:solidFill>
                <a:latin typeface="Arial"/>
                <a:ea typeface="Arial"/>
                <a:cs typeface="Arial"/>
                <a:sym typeface="Arial"/>
              </a:rPr>
              <a:t>We obtained the decaying curves by plotting above i.e., the percentage of good quality image vs time and using the index obtained from destructive tests vs time..</a:t>
            </a:r>
            <a:endParaRPr>
              <a:solidFill>
                <a:schemeClr val="dk2"/>
              </a:solidFill>
              <a:latin typeface="Arial"/>
              <a:ea typeface="Arial"/>
              <a:cs typeface="Arial"/>
              <a:sym typeface="Arial"/>
            </a:endParaRPr>
          </a:p>
        </p:txBody>
      </p:sp>
      <p:graphicFrame>
        <p:nvGraphicFramePr>
          <p:cNvPr id="119" name="Google Shape;119;p18"/>
          <p:cNvGraphicFramePr/>
          <p:nvPr/>
        </p:nvGraphicFramePr>
        <p:xfrm>
          <a:off x="5022850" y="1732025"/>
          <a:ext cx="4054350" cy="2575443"/>
        </p:xfrm>
        <a:graphic>
          <a:graphicData uri="http://schemas.openxmlformats.org/drawingml/2006/table">
            <a:tbl>
              <a:tblPr>
                <a:noFill/>
                <a:tableStyleId>{BA4426EB-674A-41BB-AFFA-B075A6D0166D}</a:tableStyleId>
              </a:tblPr>
              <a:tblGrid>
                <a:gridCol w="768625">
                  <a:extLst>
                    <a:ext uri="{9D8B030D-6E8A-4147-A177-3AD203B41FA5}">
                      <a16:colId xmlns:a16="http://schemas.microsoft.com/office/drawing/2014/main" val="20000"/>
                    </a:ext>
                  </a:extLst>
                </a:gridCol>
                <a:gridCol w="582825">
                  <a:extLst>
                    <a:ext uri="{9D8B030D-6E8A-4147-A177-3AD203B41FA5}">
                      <a16:colId xmlns:a16="http://schemas.microsoft.com/office/drawing/2014/main" val="20001"/>
                    </a:ext>
                  </a:extLst>
                </a:gridCol>
                <a:gridCol w="675725">
                  <a:extLst>
                    <a:ext uri="{9D8B030D-6E8A-4147-A177-3AD203B41FA5}">
                      <a16:colId xmlns:a16="http://schemas.microsoft.com/office/drawing/2014/main" val="20002"/>
                    </a:ext>
                  </a:extLst>
                </a:gridCol>
                <a:gridCol w="675725">
                  <a:extLst>
                    <a:ext uri="{9D8B030D-6E8A-4147-A177-3AD203B41FA5}">
                      <a16:colId xmlns:a16="http://schemas.microsoft.com/office/drawing/2014/main" val="20003"/>
                    </a:ext>
                  </a:extLst>
                </a:gridCol>
                <a:gridCol w="675725">
                  <a:extLst>
                    <a:ext uri="{9D8B030D-6E8A-4147-A177-3AD203B41FA5}">
                      <a16:colId xmlns:a16="http://schemas.microsoft.com/office/drawing/2014/main" val="20004"/>
                    </a:ext>
                  </a:extLst>
                </a:gridCol>
                <a:gridCol w="675725">
                  <a:extLst>
                    <a:ext uri="{9D8B030D-6E8A-4147-A177-3AD203B41FA5}">
                      <a16:colId xmlns:a16="http://schemas.microsoft.com/office/drawing/2014/main" val="20005"/>
                    </a:ext>
                  </a:extLst>
                </a:gridCol>
              </a:tblGrid>
              <a:tr h="488625">
                <a:tc>
                  <a:txBody>
                    <a:bodyPr/>
                    <a:lstStyle/>
                    <a:p>
                      <a:pPr marL="0" lvl="0" indent="0" algn="ctr" rtl="0">
                        <a:lnSpc>
                          <a:spcPct val="115000"/>
                        </a:lnSpc>
                        <a:spcBef>
                          <a:spcPts val="0"/>
                        </a:spcBef>
                        <a:spcAft>
                          <a:spcPts val="0"/>
                        </a:spcAft>
                        <a:buNone/>
                      </a:pPr>
                      <a:r>
                        <a:rPr lang="en-GB" sz="1000" b="1">
                          <a:latin typeface="Calibri"/>
                          <a:ea typeface="Calibri"/>
                          <a:cs typeface="Calibri"/>
                          <a:sym typeface="Calibri"/>
                        </a:rPr>
                        <a:t>Test Date</a:t>
                      </a:r>
                      <a:endParaRPr sz="1000" b="1">
                        <a:latin typeface="Calibri"/>
                        <a:ea typeface="Calibri"/>
                        <a:cs typeface="Calibri"/>
                        <a:sym typeface="Calibri"/>
                      </a:endParaRPr>
                    </a:p>
                  </a:txBody>
                  <a:tcPr marL="28575" marR="28575" marT="19050" marB="19050" anchor="b">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1C232"/>
                    </a:solidFill>
                  </a:tcPr>
                </a:tc>
                <a:tc>
                  <a:txBody>
                    <a:bodyPr/>
                    <a:lstStyle/>
                    <a:p>
                      <a:pPr marL="0" lvl="0" indent="0" algn="ctr" rtl="0">
                        <a:lnSpc>
                          <a:spcPct val="115000"/>
                        </a:lnSpc>
                        <a:spcBef>
                          <a:spcPts val="0"/>
                        </a:spcBef>
                        <a:spcAft>
                          <a:spcPts val="0"/>
                        </a:spcAft>
                        <a:buNone/>
                      </a:pPr>
                      <a:r>
                        <a:rPr lang="en-GB" sz="1000" b="1">
                          <a:latin typeface="Calibri"/>
                          <a:ea typeface="Calibri"/>
                          <a:cs typeface="Calibri"/>
                          <a:sym typeface="Calibri"/>
                        </a:rPr>
                        <a:t>Hardness (kg/cm2)</a:t>
                      </a:r>
                      <a:endParaRPr sz="1000" b="1">
                        <a:latin typeface="Calibri"/>
                        <a:ea typeface="Calibri"/>
                        <a:cs typeface="Calibri"/>
                        <a:sym typeface="Calibri"/>
                      </a:endParaRPr>
                    </a:p>
                  </a:txBody>
                  <a:tcPr marL="28575" marR="28575" marT="19050" marB="19050" anchor="b">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1C232"/>
                    </a:solidFill>
                  </a:tcPr>
                </a:tc>
                <a:tc>
                  <a:txBody>
                    <a:bodyPr/>
                    <a:lstStyle/>
                    <a:p>
                      <a:pPr marL="0" lvl="0" indent="0" algn="ctr" rtl="0">
                        <a:lnSpc>
                          <a:spcPct val="115000"/>
                        </a:lnSpc>
                        <a:spcBef>
                          <a:spcPts val="0"/>
                        </a:spcBef>
                        <a:spcAft>
                          <a:spcPts val="0"/>
                        </a:spcAft>
                        <a:buNone/>
                      </a:pPr>
                      <a:r>
                        <a:rPr lang="en-GB" sz="1000" b="1">
                          <a:latin typeface="Calibri"/>
                          <a:ea typeface="Calibri"/>
                          <a:cs typeface="Calibri"/>
                          <a:sym typeface="Calibri"/>
                        </a:rPr>
                        <a:t>Brix (%)</a:t>
                      </a:r>
                      <a:endParaRPr sz="1000" b="1">
                        <a:latin typeface="Calibri"/>
                        <a:ea typeface="Calibri"/>
                        <a:cs typeface="Calibri"/>
                        <a:sym typeface="Calibri"/>
                      </a:endParaRPr>
                    </a:p>
                  </a:txBody>
                  <a:tcPr marL="28575" marR="28575" marT="19050" marB="19050" anchor="b">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1C232"/>
                    </a:solidFill>
                  </a:tcPr>
                </a:tc>
                <a:tc>
                  <a:txBody>
                    <a:bodyPr/>
                    <a:lstStyle/>
                    <a:p>
                      <a:pPr marL="0" lvl="0" indent="0" algn="ctr" rtl="0">
                        <a:lnSpc>
                          <a:spcPct val="115000"/>
                        </a:lnSpc>
                        <a:spcBef>
                          <a:spcPts val="0"/>
                        </a:spcBef>
                        <a:spcAft>
                          <a:spcPts val="0"/>
                        </a:spcAft>
                        <a:buNone/>
                      </a:pPr>
                      <a:r>
                        <a:rPr lang="en-GB" sz="1000" b="1">
                          <a:latin typeface="Calibri"/>
                          <a:ea typeface="Calibri"/>
                          <a:cs typeface="Calibri"/>
                          <a:sym typeface="Calibri"/>
                        </a:rPr>
                        <a:t>pH</a:t>
                      </a:r>
                      <a:endParaRPr sz="1000" b="1">
                        <a:latin typeface="Calibri"/>
                        <a:ea typeface="Calibri"/>
                        <a:cs typeface="Calibri"/>
                        <a:sym typeface="Calibri"/>
                      </a:endParaRPr>
                    </a:p>
                  </a:txBody>
                  <a:tcPr marL="28575" marR="28575" marT="19050" marB="19050" anchor="b">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1C232"/>
                    </a:solidFill>
                  </a:tcPr>
                </a:tc>
                <a:tc>
                  <a:txBody>
                    <a:bodyPr/>
                    <a:lstStyle/>
                    <a:p>
                      <a:pPr marL="0" lvl="0" indent="0" algn="ctr" rtl="0">
                        <a:lnSpc>
                          <a:spcPct val="115000"/>
                        </a:lnSpc>
                        <a:spcBef>
                          <a:spcPts val="0"/>
                        </a:spcBef>
                        <a:spcAft>
                          <a:spcPts val="0"/>
                        </a:spcAft>
                        <a:buNone/>
                      </a:pPr>
                      <a:r>
                        <a:rPr lang="en-GB" sz="1000" b="1">
                          <a:latin typeface="Calibri"/>
                          <a:ea typeface="Calibri"/>
                          <a:cs typeface="Calibri"/>
                          <a:sym typeface="Calibri"/>
                        </a:rPr>
                        <a:t>Titratable acidity (g/ml)</a:t>
                      </a:r>
                      <a:endParaRPr sz="1000" b="1">
                        <a:latin typeface="Calibri"/>
                        <a:ea typeface="Calibri"/>
                        <a:cs typeface="Calibri"/>
                        <a:sym typeface="Calibri"/>
                      </a:endParaRPr>
                    </a:p>
                  </a:txBody>
                  <a:tcPr marL="28575" marR="28575" marT="19050" marB="19050" anchor="b">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1C232"/>
                    </a:solidFill>
                  </a:tcPr>
                </a:tc>
                <a:tc>
                  <a:txBody>
                    <a:bodyPr/>
                    <a:lstStyle/>
                    <a:p>
                      <a:pPr marL="0" lvl="0" indent="0" algn="l" rtl="0">
                        <a:lnSpc>
                          <a:spcPct val="115000"/>
                        </a:lnSpc>
                        <a:spcBef>
                          <a:spcPts val="0"/>
                        </a:spcBef>
                        <a:spcAft>
                          <a:spcPts val="0"/>
                        </a:spcAft>
                        <a:buNone/>
                      </a:pPr>
                      <a:r>
                        <a:rPr lang="en-GB" sz="1000" b="1"/>
                        <a:t>Label</a:t>
                      </a:r>
                      <a:endParaRPr sz="1000" b="1"/>
                    </a:p>
                  </a:txBody>
                  <a:tcPr marL="28575" marR="28575" marT="19050" marB="19050" anchor="b">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1C232"/>
                    </a:solidFill>
                  </a:tcPr>
                </a:tc>
                <a:extLst>
                  <a:ext uri="{0D108BD9-81ED-4DB2-BD59-A6C34878D82A}">
                    <a16:rowId xmlns:a16="http://schemas.microsoft.com/office/drawing/2014/main" val="10000"/>
                  </a:ext>
                </a:extLst>
              </a:tr>
              <a:tr h="336975">
                <a:tc>
                  <a:txBody>
                    <a:bodyPr/>
                    <a:lstStyle/>
                    <a:p>
                      <a:pPr marL="0" lvl="0" indent="0" algn="r" rtl="0">
                        <a:lnSpc>
                          <a:spcPct val="115000"/>
                        </a:lnSpc>
                        <a:spcBef>
                          <a:spcPts val="0"/>
                        </a:spcBef>
                        <a:spcAft>
                          <a:spcPts val="0"/>
                        </a:spcAft>
                        <a:buNone/>
                      </a:pPr>
                      <a:r>
                        <a:rPr lang="en-GB" sz="1000" b="1"/>
                        <a:t>04-08-2021</a:t>
                      </a:r>
                      <a:endParaRPr sz="1000" b="1"/>
                    </a:p>
                  </a:txBody>
                  <a:tcPr marL="28575" marR="28575" marT="19050" marB="19050" anchor="b">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r>
                        <a:rPr lang="en-GB" sz="1000"/>
                        <a:t>7</a:t>
                      </a:r>
                      <a:endParaRPr sz="1000"/>
                    </a:p>
                  </a:txBody>
                  <a:tcPr marL="28575" marR="28575" marT="19050" marB="19050" anchor="b">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r>
                        <a:rPr lang="en-GB" sz="1000"/>
                        <a:t>8</a:t>
                      </a:r>
                      <a:endParaRPr sz="1000"/>
                    </a:p>
                  </a:txBody>
                  <a:tcPr marL="28575" marR="28575" marT="19050" marB="19050" anchor="b">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r>
                        <a:rPr lang="en-GB" sz="1000"/>
                        <a:t>2.85</a:t>
                      </a:r>
                      <a:endParaRPr sz="1000"/>
                    </a:p>
                  </a:txBody>
                  <a:tcPr marL="28575" marR="28575" marT="19050" marB="19050" anchor="b">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r>
                        <a:rPr lang="en-GB" sz="1000"/>
                        <a:t>2.025</a:t>
                      </a:r>
                      <a:endParaRPr sz="1000"/>
                    </a:p>
                  </a:txBody>
                  <a:tcPr marL="28575" marR="28575" marT="19050" marB="19050" anchor="b">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r>
                        <a:rPr lang="en-GB" sz="1000"/>
                        <a:t>0.95</a:t>
                      </a:r>
                      <a:endParaRPr sz="1000"/>
                    </a:p>
                  </a:txBody>
                  <a:tcPr marL="28575" marR="28575" marT="19050" marB="19050" anchor="b">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EA9999"/>
                    </a:solidFill>
                  </a:tcPr>
                </a:tc>
                <a:extLst>
                  <a:ext uri="{0D108BD9-81ED-4DB2-BD59-A6C34878D82A}">
                    <a16:rowId xmlns:a16="http://schemas.microsoft.com/office/drawing/2014/main" val="10001"/>
                  </a:ext>
                </a:extLst>
              </a:tr>
              <a:tr h="336975">
                <a:tc>
                  <a:txBody>
                    <a:bodyPr/>
                    <a:lstStyle/>
                    <a:p>
                      <a:pPr marL="0" lvl="0" indent="0" algn="r" rtl="0">
                        <a:lnSpc>
                          <a:spcPct val="115000"/>
                        </a:lnSpc>
                        <a:spcBef>
                          <a:spcPts val="0"/>
                        </a:spcBef>
                        <a:spcAft>
                          <a:spcPts val="0"/>
                        </a:spcAft>
                        <a:buNone/>
                      </a:pPr>
                      <a:r>
                        <a:rPr lang="en-GB" sz="1000" b="1"/>
                        <a:t>10-08-2021</a:t>
                      </a:r>
                      <a:endParaRPr sz="1000" b="1"/>
                    </a:p>
                  </a:txBody>
                  <a:tcPr marL="28575" marR="28575" marT="19050" marB="19050" anchor="b">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C9DAF8"/>
                    </a:solidFill>
                  </a:tcPr>
                </a:tc>
                <a:tc>
                  <a:txBody>
                    <a:bodyPr/>
                    <a:lstStyle/>
                    <a:p>
                      <a:pPr marL="0" lvl="0" indent="0" algn="ctr" rtl="0">
                        <a:lnSpc>
                          <a:spcPct val="115000"/>
                        </a:lnSpc>
                        <a:spcBef>
                          <a:spcPts val="0"/>
                        </a:spcBef>
                        <a:spcAft>
                          <a:spcPts val="0"/>
                        </a:spcAft>
                        <a:buNone/>
                      </a:pPr>
                      <a:r>
                        <a:rPr lang="en-GB" sz="1000"/>
                        <a:t>1.3</a:t>
                      </a:r>
                      <a:endParaRPr sz="1000"/>
                    </a:p>
                  </a:txBody>
                  <a:tcPr marL="28575" marR="28575" marT="19050" marB="19050" anchor="b">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C9DAF8"/>
                    </a:solidFill>
                  </a:tcPr>
                </a:tc>
                <a:tc>
                  <a:txBody>
                    <a:bodyPr/>
                    <a:lstStyle/>
                    <a:p>
                      <a:pPr marL="0" lvl="0" indent="0" algn="ctr" rtl="0">
                        <a:lnSpc>
                          <a:spcPct val="115000"/>
                        </a:lnSpc>
                        <a:spcBef>
                          <a:spcPts val="0"/>
                        </a:spcBef>
                        <a:spcAft>
                          <a:spcPts val="0"/>
                        </a:spcAft>
                        <a:buNone/>
                      </a:pPr>
                      <a:r>
                        <a:rPr lang="en-GB" sz="1000"/>
                        <a:t>9</a:t>
                      </a:r>
                      <a:endParaRPr sz="1000"/>
                    </a:p>
                  </a:txBody>
                  <a:tcPr marL="28575" marR="28575" marT="19050" marB="19050" anchor="b">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C9DAF8"/>
                    </a:solidFill>
                  </a:tcPr>
                </a:tc>
                <a:tc>
                  <a:txBody>
                    <a:bodyPr/>
                    <a:lstStyle/>
                    <a:p>
                      <a:pPr marL="0" lvl="0" indent="0" algn="ctr" rtl="0">
                        <a:lnSpc>
                          <a:spcPct val="115000"/>
                        </a:lnSpc>
                        <a:spcBef>
                          <a:spcPts val="0"/>
                        </a:spcBef>
                        <a:spcAft>
                          <a:spcPts val="0"/>
                        </a:spcAft>
                        <a:buNone/>
                      </a:pPr>
                      <a:r>
                        <a:rPr lang="en-GB" sz="1000"/>
                        <a:t>4</a:t>
                      </a:r>
                      <a:endParaRPr sz="1000"/>
                    </a:p>
                  </a:txBody>
                  <a:tcPr marL="28575" marR="28575" marT="19050" marB="19050" anchor="b">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C9DAF8"/>
                    </a:solidFill>
                  </a:tcPr>
                </a:tc>
                <a:tc>
                  <a:txBody>
                    <a:bodyPr/>
                    <a:lstStyle/>
                    <a:p>
                      <a:pPr marL="0" lvl="0" indent="0" algn="ctr" rtl="0">
                        <a:lnSpc>
                          <a:spcPct val="115000"/>
                        </a:lnSpc>
                        <a:spcBef>
                          <a:spcPts val="0"/>
                        </a:spcBef>
                        <a:spcAft>
                          <a:spcPts val="0"/>
                        </a:spcAft>
                        <a:buNone/>
                      </a:pPr>
                      <a:r>
                        <a:rPr lang="en-GB" sz="1000"/>
                        <a:t>1.185625</a:t>
                      </a:r>
                      <a:endParaRPr sz="1000"/>
                    </a:p>
                  </a:txBody>
                  <a:tcPr marL="28575" marR="28575" marT="19050" marB="19050" anchor="b">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C9DAF8"/>
                    </a:solidFill>
                  </a:tcPr>
                </a:tc>
                <a:tc>
                  <a:txBody>
                    <a:bodyPr/>
                    <a:lstStyle/>
                    <a:p>
                      <a:pPr marL="0" lvl="0" indent="0" algn="ctr" rtl="0">
                        <a:lnSpc>
                          <a:spcPct val="115000"/>
                        </a:lnSpc>
                        <a:spcBef>
                          <a:spcPts val="0"/>
                        </a:spcBef>
                        <a:spcAft>
                          <a:spcPts val="0"/>
                        </a:spcAft>
                        <a:buNone/>
                      </a:pPr>
                      <a:r>
                        <a:rPr lang="en-GB" sz="1000"/>
                        <a:t>0.9</a:t>
                      </a:r>
                      <a:endParaRPr sz="1000"/>
                    </a:p>
                  </a:txBody>
                  <a:tcPr marL="28575" marR="28575" marT="19050" marB="19050" anchor="b">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EA9999"/>
                    </a:solidFill>
                  </a:tcPr>
                </a:tc>
                <a:extLst>
                  <a:ext uri="{0D108BD9-81ED-4DB2-BD59-A6C34878D82A}">
                    <a16:rowId xmlns:a16="http://schemas.microsoft.com/office/drawing/2014/main" val="10002"/>
                  </a:ext>
                </a:extLst>
              </a:tr>
              <a:tr h="336975">
                <a:tc>
                  <a:txBody>
                    <a:bodyPr/>
                    <a:lstStyle/>
                    <a:p>
                      <a:pPr marL="0" lvl="0" indent="0" algn="r" rtl="0">
                        <a:lnSpc>
                          <a:spcPct val="115000"/>
                        </a:lnSpc>
                        <a:spcBef>
                          <a:spcPts val="0"/>
                        </a:spcBef>
                        <a:spcAft>
                          <a:spcPts val="0"/>
                        </a:spcAft>
                        <a:buNone/>
                      </a:pPr>
                      <a:r>
                        <a:rPr lang="en-GB" sz="1000" b="1"/>
                        <a:t>16-08-2021</a:t>
                      </a:r>
                      <a:endParaRPr sz="1000" b="1"/>
                    </a:p>
                  </a:txBody>
                  <a:tcPr marL="28575" marR="28575" marT="19050" marB="19050" anchor="b">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GB" sz="1000"/>
                        <a:t>7.6</a:t>
                      </a:r>
                      <a:endParaRPr sz="1000"/>
                    </a:p>
                  </a:txBody>
                  <a:tcPr marL="28575" marR="28575" marT="19050" marB="19050" anchor="b">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CE5CD"/>
                    </a:solidFill>
                  </a:tcPr>
                </a:tc>
                <a:tc>
                  <a:txBody>
                    <a:bodyPr/>
                    <a:lstStyle/>
                    <a:p>
                      <a:pPr marL="0" lvl="0" indent="0" algn="ctr" rtl="0">
                        <a:lnSpc>
                          <a:spcPct val="115000"/>
                        </a:lnSpc>
                        <a:spcBef>
                          <a:spcPts val="0"/>
                        </a:spcBef>
                        <a:spcAft>
                          <a:spcPts val="0"/>
                        </a:spcAft>
                        <a:buNone/>
                      </a:pPr>
                      <a:r>
                        <a:rPr lang="en-GB" sz="1000"/>
                        <a:t>10</a:t>
                      </a:r>
                      <a:endParaRPr sz="1000"/>
                    </a:p>
                  </a:txBody>
                  <a:tcPr marL="28575" marR="28575" marT="19050" marB="19050" anchor="b">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CE5CD"/>
                    </a:solidFill>
                  </a:tcPr>
                </a:tc>
                <a:tc>
                  <a:txBody>
                    <a:bodyPr/>
                    <a:lstStyle/>
                    <a:p>
                      <a:pPr marL="0" lvl="0" indent="0" algn="ctr" rtl="0">
                        <a:lnSpc>
                          <a:spcPct val="115000"/>
                        </a:lnSpc>
                        <a:spcBef>
                          <a:spcPts val="0"/>
                        </a:spcBef>
                        <a:spcAft>
                          <a:spcPts val="0"/>
                        </a:spcAft>
                        <a:buNone/>
                      </a:pPr>
                      <a:r>
                        <a:rPr lang="en-GB" sz="1000"/>
                        <a:t>3.09</a:t>
                      </a:r>
                      <a:endParaRPr sz="1000"/>
                    </a:p>
                  </a:txBody>
                  <a:tcPr marL="28575" marR="28575" marT="19050" marB="19050" anchor="b">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CE5CD"/>
                    </a:solidFill>
                  </a:tcPr>
                </a:tc>
                <a:tc>
                  <a:txBody>
                    <a:bodyPr/>
                    <a:lstStyle/>
                    <a:p>
                      <a:pPr marL="0" lvl="0" indent="0" algn="ctr" rtl="0">
                        <a:lnSpc>
                          <a:spcPct val="115000"/>
                        </a:lnSpc>
                        <a:spcBef>
                          <a:spcPts val="0"/>
                        </a:spcBef>
                        <a:spcAft>
                          <a:spcPts val="0"/>
                        </a:spcAft>
                        <a:buNone/>
                      </a:pPr>
                      <a:r>
                        <a:rPr lang="en-GB" sz="1000"/>
                        <a:t>1.296</a:t>
                      </a:r>
                      <a:endParaRPr sz="1000"/>
                    </a:p>
                  </a:txBody>
                  <a:tcPr marL="28575" marR="28575" marT="19050" marB="19050" anchor="b">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CE5CD"/>
                    </a:solidFill>
                  </a:tcPr>
                </a:tc>
                <a:tc>
                  <a:txBody>
                    <a:bodyPr/>
                    <a:lstStyle/>
                    <a:p>
                      <a:pPr marL="0" lvl="0" indent="0" algn="ctr" rtl="0">
                        <a:lnSpc>
                          <a:spcPct val="115000"/>
                        </a:lnSpc>
                        <a:spcBef>
                          <a:spcPts val="0"/>
                        </a:spcBef>
                        <a:spcAft>
                          <a:spcPts val="0"/>
                        </a:spcAft>
                        <a:buNone/>
                      </a:pPr>
                      <a:r>
                        <a:rPr lang="en-GB" sz="1000"/>
                        <a:t>0.75</a:t>
                      </a:r>
                      <a:endParaRPr sz="1000"/>
                    </a:p>
                  </a:txBody>
                  <a:tcPr marL="28575" marR="28575" marT="19050" marB="19050" anchor="b">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CE5CD"/>
                    </a:solidFill>
                  </a:tcPr>
                </a:tc>
                <a:extLst>
                  <a:ext uri="{0D108BD9-81ED-4DB2-BD59-A6C34878D82A}">
                    <a16:rowId xmlns:a16="http://schemas.microsoft.com/office/drawing/2014/main" val="10003"/>
                  </a:ext>
                </a:extLst>
              </a:tr>
              <a:tr h="336975">
                <a:tc>
                  <a:txBody>
                    <a:bodyPr/>
                    <a:lstStyle/>
                    <a:p>
                      <a:pPr marL="0" lvl="0" indent="0" algn="r" rtl="0">
                        <a:lnSpc>
                          <a:spcPct val="115000"/>
                        </a:lnSpc>
                        <a:spcBef>
                          <a:spcPts val="0"/>
                        </a:spcBef>
                        <a:spcAft>
                          <a:spcPts val="0"/>
                        </a:spcAft>
                        <a:buNone/>
                      </a:pPr>
                      <a:r>
                        <a:rPr lang="en-GB" sz="1000" b="1"/>
                        <a:t>22-08-2021</a:t>
                      </a:r>
                      <a:endParaRPr sz="1000" b="1"/>
                    </a:p>
                  </a:txBody>
                  <a:tcPr marL="28575" marR="28575" marT="19050" marB="19050" anchor="b">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76A5AF"/>
                    </a:solidFill>
                  </a:tcPr>
                </a:tc>
                <a:tc>
                  <a:txBody>
                    <a:bodyPr/>
                    <a:lstStyle/>
                    <a:p>
                      <a:pPr marL="0" lvl="0" indent="0" algn="ctr" rtl="0">
                        <a:lnSpc>
                          <a:spcPct val="115000"/>
                        </a:lnSpc>
                        <a:spcBef>
                          <a:spcPts val="0"/>
                        </a:spcBef>
                        <a:spcAft>
                          <a:spcPts val="0"/>
                        </a:spcAft>
                        <a:buNone/>
                      </a:pPr>
                      <a:r>
                        <a:rPr lang="en-GB" sz="1000"/>
                        <a:t>1.2</a:t>
                      </a:r>
                      <a:endParaRPr sz="1000"/>
                    </a:p>
                  </a:txBody>
                  <a:tcPr marL="28575" marR="28575" marT="19050" marB="19050" anchor="b">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9D2E9"/>
                    </a:solidFill>
                  </a:tcPr>
                </a:tc>
                <a:tc>
                  <a:txBody>
                    <a:bodyPr/>
                    <a:lstStyle/>
                    <a:p>
                      <a:pPr marL="0" lvl="0" indent="0" algn="ctr" rtl="0">
                        <a:lnSpc>
                          <a:spcPct val="115000"/>
                        </a:lnSpc>
                        <a:spcBef>
                          <a:spcPts val="0"/>
                        </a:spcBef>
                        <a:spcAft>
                          <a:spcPts val="0"/>
                        </a:spcAft>
                        <a:buNone/>
                      </a:pPr>
                      <a:r>
                        <a:rPr lang="en-GB" sz="1000"/>
                        <a:t>10</a:t>
                      </a:r>
                      <a:endParaRPr sz="1000"/>
                    </a:p>
                  </a:txBody>
                  <a:tcPr marL="28575" marR="28575" marT="19050" marB="19050" anchor="b">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9D2E9"/>
                    </a:solidFill>
                  </a:tcPr>
                </a:tc>
                <a:tc>
                  <a:txBody>
                    <a:bodyPr/>
                    <a:lstStyle/>
                    <a:p>
                      <a:pPr marL="0" lvl="0" indent="0" algn="ctr" rtl="0">
                        <a:lnSpc>
                          <a:spcPct val="115000"/>
                        </a:lnSpc>
                        <a:spcBef>
                          <a:spcPts val="0"/>
                        </a:spcBef>
                        <a:spcAft>
                          <a:spcPts val="0"/>
                        </a:spcAft>
                        <a:buNone/>
                      </a:pPr>
                      <a:r>
                        <a:rPr lang="en-GB" sz="1000"/>
                        <a:t>4.77</a:t>
                      </a:r>
                      <a:endParaRPr sz="1000"/>
                    </a:p>
                  </a:txBody>
                  <a:tcPr marL="28575" marR="28575" marT="19050" marB="19050" anchor="b">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9D2E9"/>
                    </a:solidFill>
                  </a:tcPr>
                </a:tc>
                <a:tc>
                  <a:txBody>
                    <a:bodyPr/>
                    <a:lstStyle/>
                    <a:p>
                      <a:pPr marL="0" lvl="0" indent="0" algn="ctr" rtl="0">
                        <a:lnSpc>
                          <a:spcPct val="115000"/>
                        </a:lnSpc>
                        <a:spcBef>
                          <a:spcPts val="0"/>
                        </a:spcBef>
                        <a:spcAft>
                          <a:spcPts val="0"/>
                        </a:spcAft>
                        <a:buNone/>
                      </a:pPr>
                      <a:r>
                        <a:rPr lang="en-GB" sz="1000"/>
                        <a:t>0.243</a:t>
                      </a:r>
                      <a:endParaRPr sz="1000"/>
                    </a:p>
                  </a:txBody>
                  <a:tcPr marL="28575" marR="28575" marT="19050" marB="19050" anchor="b">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9D2E9"/>
                    </a:solidFill>
                  </a:tcPr>
                </a:tc>
                <a:tc>
                  <a:txBody>
                    <a:bodyPr/>
                    <a:lstStyle/>
                    <a:p>
                      <a:pPr marL="0" lvl="0" indent="0" algn="ctr" rtl="0">
                        <a:lnSpc>
                          <a:spcPct val="115000"/>
                        </a:lnSpc>
                        <a:spcBef>
                          <a:spcPts val="0"/>
                        </a:spcBef>
                        <a:spcAft>
                          <a:spcPts val="0"/>
                        </a:spcAft>
                        <a:buNone/>
                      </a:pPr>
                      <a:r>
                        <a:rPr lang="en-GB" sz="1000"/>
                        <a:t>0.5</a:t>
                      </a:r>
                      <a:endParaRPr sz="1000"/>
                    </a:p>
                  </a:txBody>
                  <a:tcPr marL="28575" marR="28575" marT="19050" marB="19050" anchor="b">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9D2E9"/>
                    </a:solidFill>
                  </a:tcPr>
                </a:tc>
                <a:extLst>
                  <a:ext uri="{0D108BD9-81ED-4DB2-BD59-A6C34878D82A}">
                    <a16:rowId xmlns:a16="http://schemas.microsoft.com/office/drawing/2014/main" val="10004"/>
                  </a:ext>
                </a:extLst>
              </a:tr>
              <a:tr h="336975">
                <a:tc>
                  <a:txBody>
                    <a:bodyPr/>
                    <a:lstStyle/>
                    <a:p>
                      <a:pPr marL="0" lvl="0" indent="0" algn="r" rtl="0">
                        <a:lnSpc>
                          <a:spcPct val="115000"/>
                        </a:lnSpc>
                        <a:spcBef>
                          <a:spcPts val="0"/>
                        </a:spcBef>
                        <a:spcAft>
                          <a:spcPts val="0"/>
                        </a:spcAft>
                        <a:buNone/>
                      </a:pPr>
                      <a:r>
                        <a:rPr lang="en-GB" sz="1000" b="1"/>
                        <a:t>28-08-2021</a:t>
                      </a:r>
                      <a:endParaRPr sz="1000" b="1"/>
                    </a:p>
                  </a:txBody>
                  <a:tcPr marL="28575" marR="28575" marT="19050" marB="19050" anchor="b">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6FA8DC"/>
                    </a:solidFill>
                  </a:tcPr>
                </a:tc>
                <a:tc>
                  <a:txBody>
                    <a:bodyPr/>
                    <a:lstStyle/>
                    <a:p>
                      <a:pPr marL="0" lvl="0" indent="0" algn="ctr" rtl="0">
                        <a:lnSpc>
                          <a:spcPct val="115000"/>
                        </a:lnSpc>
                        <a:spcBef>
                          <a:spcPts val="0"/>
                        </a:spcBef>
                        <a:spcAft>
                          <a:spcPts val="0"/>
                        </a:spcAft>
                        <a:buNone/>
                      </a:pPr>
                      <a:r>
                        <a:rPr lang="en-GB" sz="1000"/>
                        <a:t>1.68</a:t>
                      </a:r>
                      <a:endParaRPr sz="1000"/>
                    </a:p>
                  </a:txBody>
                  <a:tcPr marL="28575" marR="28575" marT="19050" marB="19050" anchor="b">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EAD1DC"/>
                    </a:solidFill>
                  </a:tcPr>
                </a:tc>
                <a:tc>
                  <a:txBody>
                    <a:bodyPr/>
                    <a:lstStyle/>
                    <a:p>
                      <a:pPr marL="0" lvl="0" indent="0" algn="ctr" rtl="0">
                        <a:lnSpc>
                          <a:spcPct val="115000"/>
                        </a:lnSpc>
                        <a:spcBef>
                          <a:spcPts val="0"/>
                        </a:spcBef>
                        <a:spcAft>
                          <a:spcPts val="0"/>
                        </a:spcAft>
                        <a:buNone/>
                      </a:pPr>
                      <a:r>
                        <a:rPr lang="en-GB" sz="1000"/>
                        <a:t>10.1</a:t>
                      </a:r>
                      <a:endParaRPr sz="1000"/>
                    </a:p>
                  </a:txBody>
                  <a:tcPr marL="28575" marR="28575" marT="19050" marB="19050" anchor="b">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EAD1DC"/>
                    </a:solidFill>
                  </a:tcPr>
                </a:tc>
                <a:tc>
                  <a:txBody>
                    <a:bodyPr/>
                    <a:lstStyle/>
                    <a:p>
                      <a:pPr marL="0" lvl="0" indent="0" algn="ctr" rtl="0">
                        <a:lnSpc>
                          <a:spcPct val="115000"/>
                        </a:lnSpc>
                        <a:spcBef>
                          <a:spcPts val="0"/>
                        </a:spcBef>
                        <a:spcAft>
                          <a:spcPts val="0"/>
                        </a:spcAft>
                        <a:buNone/>
                      </a:pPr>
                      <a:r>
                        <a:rPr lang="en-GB" sz="1000"/>
                        <a:t>4.5</a:t>
                      </a:r>
                      <a:endParaRPr sz="1000"/>
                    </a:p>
                  </a:txBody>
                  <a:tcPr marL="28575" marR="28575" marT="19050" marB="19050" anchor="b">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EAD1DC"/>
                    </a:solidFill>
                  </a:tcPr>
                </a:tc>
                <a:tc>
                  <a:txBody>
                    <a:bodyPr/>
                    <a:lstStyle/>
                    <a:p>
                      <a:pPr marL="0" lvl="0" indent="0" algn="ctr" rtl="0">
                        <a:lnSpc>
                          <a:spcPct val="115000"/>
                        </a:lnSpc>
                        <a:spcBef>
                          <a:spcPts val="0"/>
                        </a:spcBef>
                        <a:spcAft>
                          <a:spcPts val="0"/>
                        </a:spcAft>
                        <a:buNone/>
                      </a:pPr>
                      <a:r>
                        <a:rPr lang="en-GB" sz="1000"/>
                        <a:t>0.3675</a:t>
                      </a:r>
                      <a:endParaRPr sz="1000"/>
                    </a:p>
                  </a:txBody>
                  <a:tcPr marL="28575" marR="28575" marT="19050" marB="19050" anchor="b">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EAD1DC"/>
                    </a:solidFill>
                  </a:tcPr>
                </a:tc>
                <a:tc>
                  <a:txBody>
                    <a:bodyPr/>
                    <a:lstStyle/>
                    <a:p>
                      <a:pPr marL="0" lvl="0" indent="0" algn="ctr" rtl="0">
                        <a:lnSpc>
                          <a:spcPct val="115000"/>
                        </a:lnSpc>
                        <a:spcBef>
                          <a:spcPts val="0"/>
                        </a:spcBef>
                        <a:spcAft>
                          <a:spcPts val="0"/>
                        </a:spcAft>
                        <a:buNone/>
                      </a:pPr>
                      <a:r>
                        <a:rPr lang="en-GB" sz="1000"/>
                        <a:t>0.3</a:t>
                      </a:r>
                      <a:endParaRPr sz="1000"/>
                    </a:p>
                  </a:txBody>
                  <a:tcPr marL="28575" marR="28575" marT="19050" marB="19050" anchor="b">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EAD1DC"/>
                    </a:solidFill>
                  </a:tcPr>
                </a:tc>
                <a:extLst>
                  <a:ext uri="{0D108BD9-81ED-4DB2-BD59-A6C34878D82A}">
                    <a16:rowId xmlns:a16="http://schemas.microsoft.com/office/drawing/2014/main" val="10005"/>
                  </a:ext>
                </a:extLst>
              </a:tr>
              <a:tr h="336975">
                <a:tc>
                  <a:txBody>
                    <a:bodyPr/>
                    <a:lstStyle/>
                    <a:p>
                      <a:pPr marL="0" lvl="0" indent="0" algn="r" rtl="0">
                        <a:lnSpc>
                          <a:spcPct val="115000"/>
                        </a:lnSpc>
                        <a:spcBef>
                          <a:spcPts val="0"/>
                        </a:spcBef>
                        <a:spcAft>
                          <a:spcPts val="0"/>
                        </a:spcAft>
                        <a:buNone/>
                      </a:pPr>
                      <a:r>
                        <a:rPr lang="en-GB" sz="1000" b="1"/>
                        <a:t>03-09-2021</a:t>
                      </a:r>
                      <a:endParaRPr sz="1000" b="1"/>
                    </a:p>
                  </a:txBody>
                  <a:tcPr marL="28575" marR="28575" marT="19050" marB="19050" anchor="b">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5A6BD"/>
                    </a:solidFill>
                  </a:tcPr>
                </a:tc>
                <a:tc>
                  <a:txBody>
                    <a:bodyPr/>
                    <a:lstStyle/>
                    <a:p>
                      <a:pPr marL="0" lvl="0" indent="0" algn="ctr" rtl="0">
                        <a:lnSpc>
                          <a:spcPct val="115000"/>
                        </a:lnSpc>
                        <a:spcBef>
                          <a:spcPts val="0"/>
                        </a:spcBef>
                        <a:spcAft>
                          <a:spcPts val="0"/>
                        </a:spcAft>
                        <a:buNone/>
                      </a:pPr>
                      <a:r>
                        <a:rPr lang="en-GB" sz="1000"/>
                        <a:t>1</a:t>
                      </a:r>
                      <a:endParaRPr sz="1000"/>
                    </a:p>
                  </a:txBody>
                  <a:tcPr marL="28575" marR="28575" marT="19050" marB="19050" anchor="b">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r>
                        <a:rPr lang="en-GB" sz="1000"/>
                        <a:t>12</a:t>
                      </a:r>
                      <a:endParaRPr sz="1000"/>
                    </a:p>
                  </a:txBody>
                  <a:tcPr marL="28575" marR="28575" marT="19050" marB="19050" anchor="b">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r>
                        <a:rPr lang="en-GB" sz="1000"/>
                        <a:t>3.68</a:t>
                      </a:r>
                      <a:endParaRPr sz="1000"/>
                    </a:p>
                  </a:txBody>
                  <a:tcPr marL="28575" marR="28575" marT="19050" marB="19050" anchor="b">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r>
                        <a:rPr lang="en-GB" sz="1000"/>
                        <a:t>0.607</a:t>
                      </a:r>
                      <a:endParaRPr sz="1000"/>
                    </a:p>
                  </a:txBody>
                  <a:tcPr marL="28575" marR="28575" marT="19050" marB="19050" anchor="b">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r>
                        <a:rPr lang="en-GB" sz="1000"/>
                        <a:t>0.1</a:t>
                      </a:r>
                      <a:endParaRPr sz="1000"/>
                    </a:p>
                  </a:txBody>
                  <a:tcPr marL="28575" marR="28575" marT="19050" marB="19050" anchor="b">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FFF00"/>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latin typeface="Arial"/>
                <a:ea typeface="Arial"/>
                <a:cs typeface="Arial"/>
                <a:sym typeface="Arial"/>
              </a:rPr>
              <a:t>Milestones/Deliverables</a:t>
            </a:r>
            <a:endParaRPr>
              <a:latin typeface="Arial"/>
              <a:ea typeface="Arial"/>
              <a:cs typeface="Arial"/>
              <a:sym typeface="Arial"/>
            </a:endParaRPr>
          </a:p>
        </p:txBody>
      </p:sp>
      <p:sp>
        <p:nvSpPr>
          <p:cNvPr id="125" name="Google Shape;125;p19"/>
          <p:cNvSpPr txBox="1">
            <a:spLocks noGrp="1"/>
          </p:cNvSpPr>
          <p:nvPr>
            <p:ph type="body" idx="1"/>
          </p:nvPr>
        </p:nvSpPr>
        <p:spPr>
          <a:xfrm>
            <a:off x="729450" y="2078875"/>
            <a:ext cx="8105100" cy="22611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b="1">
                <a:solidFill>
                  <a:schemeClr val="dk2"/>
                </a:solidFill>
                <a:latin typeface="Arial"/>
                <a:ea typeface="Arial"/>
                <a:cs typeface="Arial"/>
                <a:sym typeface="Arial"/>
              </a:rPr>
              <a:t>Features to train the model:</a:t>
            </a:r>
            <a:endParaRPr b="1">
              <a:solidFill>
                <a:schemeClr val="dk2"/>
              </a:solidFill>
              <a:latin typeface="Arial"/>
              <a:ea typeface="Arial"/>
              <a:cs typeface="Arial"/>
              <a:sym typeface="Arial"/>
            </a:endParaRPr>
          </a:p>
          <a:p>
            <a:pPr marL="457200" lvl="0" indent="-311150" algn="l" rtl="0">
              <a:spcBef>
                <a:spcPts val="1200"/>
              </a:spcBef>
              <a:spcAft>
                <a:spcPts val="0"/>
              </a:spcAft>
              <a:buClr>
                <a:schemeClr val="dk2"/>
              </a:buClr>
              <a:buSzPts val="1300"/>
              <a:buFont typeface="Arial"/>
              <a:buChar char="●"/>
            </a:pPr>
            <a:r>
              <a:rPr lang="en-GB">
                <a:solidFill>
                  <a:schemeClr val="dk2"/>
                </a:solidFill>
                <a:latin typeface="Arial"/>
                <a:ea typeface="Arial"/>
                <a:cs typeface="Arial"/>
                <a:sym typeface="Arial"/>
              </a:rPr>
              <a:t>We are using three set of features to train the model.</a:t>
            </a:r>
            <a:endParaRPr>
              <a:solidFill>
                <a:schemeClr val="dk2"/>
              </a:solidFill>
              <a:latin typeface="Arial"/>
              <a:ea typeface="Arial"/>
              <a:cs typeface="Arial"/>
              <a:sym typeface="Arial"/>
            </a:endParaRPr>
          </a:p>
          <a:p>
            <a:pPr marL="457200" lvl="0" indent="-311150" algn="l" rtl="0">
              <a:spcBef>
                <a:spcPts val="0"/>
              </a:spcBef>
              <a:spcAft>
                <a:spcPts val="0"/>
              </a:spcAft>
              <a:buClr>
                <a:schemeClr val="dk2"/>
              </a:buClr>
              <a:buSzPts val="1300"/>
              <a:buFont typeface="Arial"/>
              <a:buChar char="●"/>
            </a:pPr>
            <a:r>
              <a:rPr lang="en-GB">
                <a:solidFill>
                  <a:schemeClr val="dk2"/>
                </a:solidFill>
                <a:latin typeface="Arial"/>
                <a:ea typeface="Arial"/>
                <a:cs typeface="Arial"/>
                <a:sym typeface="Arial"/>
              </a:rPr>
              <a:t>To obtain the first of features, we converted the BGR format of the image to the device independent CIELAB format and obtained 12 set of features using means and standard deviations of the three channels in the new format (L*, a*, b*)</a:t>
            </a:r>
            <a:endParaRPr>
              <a:solidFill>
                <a:schemeClr val="dk2"/>
              </a:solidFill>
              <a:latin typeface="Arial"/>
              <a:ea typeface="Arial"/>
              <a:cs typeface="Arial"/>
              <a:sym typeface="Arial"/>
            </a:endParaRPr>
          </a:p>
          <a:p>
            <a:pPr marL="457200" lvl="0" indent="-311150" algn="l" rtl="0">
              <a:spcBef>
                <a:spcPts val="0"/>
              </a:spcBef>
              <a:spcAft>
                <a:spcPts val="0"/>
              </a:spcAft>
              <a:buClr>
                <a:schemeClr val="dk2"/>
              </a:buClr>
              <a:buSzPts val="1300"/>
              <a:buFont typeface="Arial"/>
              <a:buChar char="●"/>
            </a:pPr>
            <a:r>
              <a:rPr lang="en-GB">
                <a:solidFill>
                  <a:schemeClr val="dk2"/>
                </a:solidFill>
                <a:latin typeface="Arial"/>
                <a:ea typeface="Arial"/>
                <a:cs typeface="Arial"/>
                <a:sym typeface="Arial"/>
              </a:rPr>
              <a:t>The second set of features we obtained are the percentages p1 and p2 of two clusters in the image.</a:t>
            </a:r>
            <a:endParaRPr>
              <a:solidFill>
                <a:schemeClr val="dk2"/>
              </a:solidFill>
              <a:latin typeface="Arial"/>
              <a:ea typeface="Arial"/>
              <a:cs typeface="Arial"/>
              <a:sym typeface="Arial"/>
            </a:endParaRPr>
          </a:p>
          <a:p>
            <a:pPr marL="457200" lvl="0" indent="-311150" algn="l" rtl="0">
              <a:spcBef>
                <a:spcPts val="0"/>
              </a:spcBef>
              <a:spcAft>
                <a:spcPts val="0"/>
              </a:spcAft>
              <a:buClr>
                <a:schemeClr val="dk2"/>
              </a:buClr>
              <a:buSzPts val="1300"/>
              <a:buFont typeface="Arial"/>
              <a:buChar char="●"/>
            </a:pPr>
            <a:r>
              <a:rPr lang="en-GB">
                <a:solidFill>
                  <a:schemeClr val="dk2"/>
                </a:solidFill>
                <a:latin typeface="Arial"/>
                <a:ea typeface="Arial"/>
                <a:cs typeface="Arial"/>
                <a:sym typeface="Arial"/>
              </a:rPr>
              <a:t>The third set of feature we are going to use are the operators obtained from the texture of the image.</a:t>
            </a:r>
            <a:endParaRPr>
              <a:solidFill>
                <a:schemeClr val="dk2"/>
              </a:solidFill>
              <a:latin typeface="Arial"/>
              <a:ea typeface="Arial"/>
              <a:cs typeface="Arial"/>
              <a:sym typeface="Arial"/>
            </a:endParaRPr>
          </a:p>
          <a:p>
            <a:pPr marL="0" lvl="0" indent="0" algn="l" rtl="0">
              <a:spcBef>
                <a:spcPts val="1200"/>
              </a:spcBef>
              <a:spcAft>
                <a:spcPts val="1200"/>
              </a:spcAft>
              <a:buNone/>
            </a:pPr>
            <a:r>
              <a:rPr lang="en-GB">
                <a:solidFill>
                  <a:schemeClr val="dk2"/>
                </a:solidFill>
                <a:latin typeface="Arial"/>
                <a:ea typeface="Arial"/>
                <a:cs typeface="Arial"/>
                <a:sym typeface="Arial"/>
              </a:rPr>
              <a:t>We are going to combine all the above features to train machine learning and deep learning models.</a:t>
            </a:r>
            <a:endParaRPr>
              <a:solidFill>
                <a:schemeClr val="dk2"/>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latin typeface="Arial"/>
                <a:ea typeface="Arial"/>
                <a:cs typeface="Arial"/>
                <a:sym typeface="Arial"/>
              </a:rPr>
              <a:t>Milestones/Deliverables</a:t>
            </a:r>
            <a:endParaRPr>
              <a:latin typeface="Arial"/>
              <a:ea typeface="Arial"/>
              <a:cs typeface="Arial"/>
              <a:sym typeface="Arial"/>
            </a:endParaRPr>
          </a:p>
        </p:txBody>
      </p:sp>
      <p:sp>
        <p:nvSpPr>
          <p:cNvPr id="131" name="Google Shape;131;p20"/>
          <p:cNvSpPr txBox="1">
            <a:spLocks noGrp="1"/>
          </p:cNvSpPr>
          <p:nvPr>
            <p:ph type="body" idx="1"/>
          </p:nvPr>
        </p:nvSpPr>
        <p:spPr>
          <a:xfrm>
            <a:off x="288100" y="2078875"/>
            <a:ext cx="5177100" cy="28056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GB" b="1">
                <a:solidFill>
                  <a:schemeClr val="dk2"/>
                </a:solidFill>
                <a:latin typeface="Arial"/>
                <a:ea typeface="Arial"/>
                <a:cs typeface="Arial"/>
                <a:sym typeface="Arial"/>
              </a:rPr>
              <a:t>Model:</a:t>
            </a:r>
            <a:endParaRPr b="1">
              <a:solidFill>
                <a:schemeClr val="dk2"/>
              </a:solidFill>
              <a:latin typeface="Arial"/>
              <a:ea typeface="Arial"/>
              <a:cs typeface="Arial"/>
              <a:sym typeface="Arial"/>
            </a:endParaRPr>
          </a:p>
          <a:p>
            <a:pPr marL="457200" lvl="0" indent="-311150" algn="l" rtl="0">
              <a:spcBef>
                <a:spcPts val="1200"/>
              </a:spcBef>
              <a:spcAft>
                <a:spcPts val="0"/>
              </a:spcAft>
              <a:buClr>
                <a:schemeClr val="dk2"/>
              </a:buClr>
              <a:buSzPts val="1300"/>
              <a:buFont typeface="Arial"/>
              <a:buChar char="●"/>
            </a:pPr>
            <a:r>
              <a:rPr lang="en-GB">
                <a:solidFill>
                  <a:schemeClr val="dk2"/>
                </a:solidFill>
                <a:latin typeface="Arial"/>
                <a:ea typeface="Arial"/>
                <a:cs typeface="Arial"/>
                <a:sym typeface="Arial"/>
              </a:rPr>
              <a:t>We are going to develop a machine learning and a deep learning model to classify the mangoes based on different quality.</a:t>
            </a:r>
            <a:endParaRPr>
              <a:solidFill>
                <a:schemeClr val="dk2"/>
              </a:solidFill>
              <a:latin typeface="Arial"/>
              <a:ea typeface="Arial"/>
              <a:cs typeface="Arial"/>
              <a:sym typeface="Arial"/>
            </a:endParaRPr>
          </a:p>
          <a:p>
            <a:pPr marL="457200" lvl="0" indent="-311150" algn="l" rtl="0">
              <a:spcBef>
                <a:spcPts val="0"/>
              </a:spcBef>
              <a:spcAft>
                <a:spcPts val="0"/>
              </a:spcAft>
              <a:buClr>
                <a:schemeClr val="dk2"/>
              </a:buClr>
              <a:buSzPts val="1300"/>
              <a:buFont typeface="Arial"/>
              <a:buChar char="●"/>
            </a:pPr>
            <a:r>
              <a:rPr lang="en-GB">
                <a:solidFill>
                  <a:schemeClr val="dk2"/>
                </a:solidFill>
                <a:latin typeface="Arial"/>
                <a:ea typeface="Arial"/>
                <a:cs typeface="Arial"/>
                <a:sym typeface="Arial"/>
              </a:rPr>
              <a:t>The machine learning models we are deeply interested are Random Forests and Support Vector Machines. We are going to develop both the models and pick the best among the two models using a suitable metric. </a:t>
            </a:r>
            <a:endParaRPr>
              <a:solidFill>
                <a:schemeClr val="dk2"/>
              </a:solidFill>
              <a:latin typeface="Arial"/>
              <a:ea typeface="Arial"/>
              <a:cs typeface="Arial"/>
              <a:sym typeface="Arial"/>
            </a:endParaRPr>
          </a:p>
          <a:p>
            <a:pPr marL="457200" lvl="0" indent="-311150" algn="l" rtl="0">
              <a:spcBef>
                <a:spcPts val="0"/>
              </a:spcBef>
              <a:spcAft>
                <a:spcPts val="0"/>
              </a:spcAft>
              <a:buClr>
                <a:schemeClr val="dk2"/>
              </a:buClr>
              <a:buSzPts val="1300"/>
              <a:buFont typeface="Arial"/>
              <a:buChar char="●"/>
            </a:pPr>
            <a:r>
              <a:rPr lang="en-GB">
                <a:solidFill>
                  <a:schemeClr val="dk2"/>
                </a:solidFill>
                <a:latin typeface="Arial"/>
                <a:ea typeface="Arial"/>
                <a:cs typeface="Arial"/>
                <a:sym typeface="Arial"/>
              </a:rPr>
              <a:t>The deep learning models(optional) we are interested in are AlexNet, VGG16, ResNet34. SImilarly, we are going to pick the best model among the above three.</a:t>
            </a:r>
            <a:endParaRPr>
              <a:solidFill>
                <a:schemeClr val="dk2"/>
              </a:solidFill>
              <a:latin typeface="Arial"/>
              <a:ea typeface="Arial"/>
              <a:cs typeface="Arial"/>
              <a:sym typeface="Arial"/>
            </a:endParaRPr>
          </a:p>
          <a:p>
            <a:pPr marL="457200" lvl="0" indent="-311150" algn="l" rtl="0">
              <a:spcBef>
                <a:spcPts val="0"/>
              </a:spcBef>
              <a:spcAft>
                <a:spcPts val="0"/>
              </a:spcAft>
              <a:buClr>
                <a:schemeClr val="dk2"/>
              </a:buClr>
              <a:buSzPts val="1300"/>
              <a:buFont typeface="Arial"/>
              <a:buChar char="●"/>
            </a:pPr>
            <a:r>
              <a:rPr lang="en-GB">
                <a:solidFill>
                  <a:schemeClr val="dk2"/>
                </a:solidFill>
                <a:latin typeface="Arial"/>
                <a:ea typeface="Arial"/>
                <a:cs typeface="Arial"/>
                <a:sym typeface="Arial"/>
              </a:rPr>
              <a:t>We are going to develop an end to end system which can classify the mangoes based on the quality.</a:t>
            </a:r>
            <a:endParaRPr>
              <a:solidFill>
                <a:schemeClr val="dk2"/>
              </a:solidFill>
              <a:latin typeface="Arial"/>
              <a:ea typeface="Arial"/>
              <a:cs typeface="Arial"/>
              <a:sym typeface="Arial"/>
            </a:endParaRPr>
          </a:p>
        </p:txBody>
      </p:sp>
      <p:pic>
        <p:nvPicPr>
          <p:cNvPr id="132" name="Google Shape;132;p20"/>
          <p:cNvPicPr preferRelativeResize="0"/>
          <p:nvPr/>
        </p:nvPicPr>
        <p:blipFill>
          <a:blip r:embed="rId3">
            <a:alphaModFix/>
          </a:blip>
          <a:stretch>
            <a:fillRect/>
          </a:stretch>
        </p:blipFill>
        <p:spPr>
          <a:xfrm>
            <a:off x="5617600" y="2006250"/>
            <a:ext cx="3366710" cy="2805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Challenges Faced</a:t>
            </a:r>
            <a:endParaRPr/>
          </a:p>
        </p:txBody>
      </p:sp>
      <p:sp>
        <p:nvSpPr>
          <p:cNvPr id="138" name="Google Shape;138;p21"/>
          <p:cNvSpPr txBox="1">
            <a:spLocks noGrp="1"/>
          </p:cNvSpPr>
          <p:nvPr>
            <p:ph type="body" idx="1"/>
          </p:nvPr>
        </p:nvSpPr>
        <p:spPr>
          <a:xfrm>
            <a:off x="729450" y="2078875"/>
            <a:ext cx="55692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GB"/>
              <a:t>Background colour is similar to mangoes especially when dealing with worst quality mangoes.</a:t>
            </a:r>
            <a:endParaRPr/>
          </a:p>
          <a:p>
            <a:pPr marL="457200" lvl="0" indent="-311150" algn="l" rtl="0">
              <a:spcBef>
                <a:spcPts val="0"/>
              </a:spcBef>
              <a:spcAft>
                <a:spcPts val="0"/>
              </a:spcAft>
              <a:buSzPts val="1300"/>
              <a:buChar char="●"/>
            </a:pPr>
            <a:r>
              <a:rPr lang="en-GB"/>
              <a:t>Due to reflection we faced difficulties while extracting foreground.</a:t>
            </a:r>
            <a:endParaRPr/>
          </a:p>
          <a:p>
            <a:pPr marL="457200" lvl="0" indent="-311150" algn="l" rtl="0">
              <a:spcBef>
                <a:spcPts val="0"/>
              </a:spcBef>
              <a:spcAft>
                <a:spcPts val="0"/>
              </a:spcAft>
              <a:buSzPts val="1300"/>
              <a:buChar char="●"/>
            </a:pPr>
            <a:r>
              <a:rPr lang="en-GB"/>
              <a:t>The images also included the cardboard which was similar to the colour of worst quality images.</a:t>
            </a:r>
            <a:endParaRPr/>
          </a:p>
          <a:p>
            <a:pPr marL="457200" lvl="0" indent="-311150" algn="l" rtl="0">
              <a:spcBef>
                <a:spcPts val="0"/>
              </a:spcBef>
              <a:spcAft>
                <a:spcPts val="0"/>
              </a:spcAft>
              <a:buSzPts val="1300"/>
              <a:buChar char="●"/>
            </a:pPr>
            <a:r>
              <a:rPr lang="en-GB"/>
              <a:t>During the operation or testing, the orientation of the mangoes should be almost similar to the images we have, or else there may be errors encountered and the orientation of the camera should be almost fixed.</a:t>
            </a:r>
            <a:endParaRPr/>
          </a:p>
        </p:txBody>
      </p:sp>
      <p:pic>
        <p:nvPicPr>
          <p:cNvPr id="139" name="Google Shape;139;p21"/>
          <p:cNvPicPr preferRelativeResize="0"/>
          <p:nvPr/>
        </p:nvPicPr>
        <p:blipFill rotWithShape="1">
          <a:blip r:embed="rId3">
            <a:alphaModFix/>
          </a:blip>
          <a:srcRect l="10238" t="3570" r="13692" b="11619"/>
          <a:stretch/>
        </p:blipFill>
        <p:spPr>
          <a:xfrm>
            <a:off x="6359975" y="727875"/>
            <a:ext cx="2276800" cy="1707125"/>
          </a:xfrm>
          <a:prstGeom prst="rect">
            <a:avLst/>
          </a:prstGeom>
          <a:noFill/>
          <a:ln>
            <a:noFill/>
          </a:ln>
        </p:spPr>
      </p:pic>
      <p:pic>
        <p:nvPicPr>
          <p:cNvPr id="140" name="Google Shape;140;p21"/>
          <p:cNvPicPr preferRelativeResize="0"/>
          <p:nvPr/>
        </p:nvPicPr>
        <p:blipFill>
          <a:blip r:embed="rId4">
            <a:alphaModFix/>
          </a:blip>
          <a:stretch>
            <a:fillRect/>
          </a:stretch>
        </p:blipFill>
        <p:spPr>
          <a:xfrm>
            <a:off x="6408660" y="2724150"/>
            <a:ext cx="2276787" cy="1533052"/>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1418</Words>
  <Application>Microsoft Office PowerPoint</Application>
  <PresentationFormat>On-screen Show (16:9)</PresentationFormat>
  <Paragraphs>161</Paragraphs>
  <Slides>47</Slides>
  <Notes>47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Lato</vt:lpstr>
      <vt:lpstr>Roboto</vt:lpstr>
      <vt:lpstr>Raleway</vt:lpstr>
      <vt:lpstr>Calibri</vt:lpstr>
      <vt:lpstr>Arial</vt:lpstr>
      <vt:lpstr>Streamline</vt:lpstr>
      <vt:lpstr>Quality Monitoring of Mangoes</vt:lpstr>
      <vt:lpstr>Project Overview</vt:lpstr>
      <vt:lpstr>Specific Requirement</vt:lpstr>
      <vt:lpstr>Data Given</vt:lpstr>
      <vt:lpstr>Milestones/Deliverables</vt:lpstr>
      <vt:lpstr>Milestones/Deliverables</vt:lpstr>
      <vt:lpstr>Milestones/Deliverables</vt:lpstr>
      <vt:lpstr>Milestones/Deliverables</vt:lpstr>
      <vt:lpstr>Challenges Faced</vt:lpstr>
      <vt:lpstr>Languages,Libraries</vt:lpstr>
      <vt:lpstr>Code walkthrough results</vt:lpstr>
      <vt:lpstr>Code walkthrough results</vt:lpstr>
      <vt:lpstr>Code walkthrough results</vt:lpstr>
      <vt:lpstr>Code walkthrough results</vt:lpstr>
      <vt:lpstr>Code walkthrough results</vt:lpstr>
      <vt:lpstr>Code walkthrough results</vt:lpstr>
      <vt:lpstr>Code walkthrough results</vt:lpstr>
      <vt:lpstr>Code walkthrough results</vt:lpstr>
      <vt:lpstr>Code walkthrough results</vt:lpstr>
      <vt:lpstr>Code walkthrough results</vt:lpstr>
      <vt:lpstr>Code walkthrough results</vt:lpstr>
      <vt:lpstr>Code walkthrough results</vt:lpstr>
      <vt:lpstr>Code walkthrough results</vt:lpstr>
      <vt:lpstr>Code walkthrough results</vt:lpstr>
      <vt:lpstr>Code walkthrough results</vt:lpstr>
      <vt:lpstr>Code walkthrough results</vt:lpstr>
      <vt:lpstr>Code walkthrough results</vt:lpstr>
      <vt:lpstr>Code walkthrough results</vt:lpstr>
      <vt:lpstr>Code walkthrough results  (for the best image)</vt:lpstr>
      <vt:lpstr>Features </vt:lpstr>
      <vt:lpstr>First Set of Features</vt:lpstr>
      <vt:lpstr>Code walkthrough</vt:lpstr>
      <vt:lpstr>Code walkthrough</vt:lpstr>
      <vt:lpstr>Features (Non-treated Images)</vt:lpstr>
      <vt:lpstr>Feature plots (first set of features)</vt:lpstr>
      <vt:lpstr>Feature plots (first set of features)</vt:lpstr>
      <vt:lpstr>Feature plots (first set of features)</vt:lpstr>
      <vt:lpstr>Feature plots (first set of features)</vt:lpstr>
      <vt:lpstr>Second Set of Features</vt:lpstr>
      <vt:lpstr>Second Set of Features</vt:lpstr>
      <vt:lpstr>PCA Plots</vt:lpstr>
      <vt:lpstr>Second Set of Features</vt:lpstr>
      <vt:lpstr>Second Set of Features</vt:lpstr>
      <vt:lpstr>Texture Extraction for Third Set of Features</vt:lpstr>
      <vt:lpstr>Code walkthrough results</vt:lpstr>
      <vt:lpstr>Feedback from TA</vt:lpstr>
      <vt:lpstr>Further plans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Quality Monitoring of Mangoes</dc:title>
  <cp:lastModifiedBy>Janumpally Varun Aditya</cp:lastModifiedBy>
  <cp:revision>2</cp:revision>
  <dcterms:modified xsi:type="dcterms:W3CDTF">2023-02-08T10:33:56Z</dcterms:modified>
</cp:coreProperties>
</file>